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32" r:id="rId3"/>
    <p:sldMasterId id="2147483744" r:id="rId4"/>
  </p:sldMasterIdLst>
  <p:notesMasterIdLst>
    <p:notesMasterId r:id="rId106"/>
  </p:notesMasterIdLst>
  <p:sldIdLst>
    <p:sldId id="256" r:id="rId5"/>
    <p:sldId id="257" r:id="rId6"/>
    <p:sldId id="301" r:id="rId7"/>
    <p:sldId id="340" r:id="rId8"/>
    <p:sldId id="263" r:id="rId9"/>
    <p:sldId id="339" r:id="rId10"/>
    <p:sldId id="262" r:id="rId11"/>
    <p:sldId id="296" r:id="rId12"/>
    <p:sldId id="322" r:id="rId13"/>
    <p:sldId id="326" r:id="rId14"/>
    <p:sldId id="264" r:id="rId15"/>
    <p:sldId id="341" r:id="rId16"/>
    <p:sldId id="383" r:id="rId17"/>
    <p:sldId id="328" r:id="rId18"/>
    <p:sldId id="343" r:id="rId19"/>
    <p:sldId id="344" r:id="rId20"/>
    <p:sldId id="345" r:id="rId21"/>
    <p:sldId id="329" r:id="rId22"/>
    <p:sldId id="330" r:id="rId23"/>
    <p:sldId id="384" r:id="rId24"/>
    <p:sldId id="324" r:id="rId25"/>
    <p:sldId id="266" r:id="rId26"/>
    <p:sldId id="308" r:id="rId27"/>
    <p:sldId id="347" r:id="rId28"/>
    <p:sldId id="265" r:id="rId29"/>
    <p:sldId id="342" r:id="rId30"/>
    <p:sldId id="348" r:id="rId31"/>
    <p:sldId id="349" r:id="rId32"/>
    <p:sldId id="282" r:id="rId33"/>
    <p:sldId id="323" r:id="rId34"/>
    <p:sldId id="325" r:id="rId35"/>
    <p:sldId id="350" r:id="rId36"/>
    <p:sldId id="399" r:id="rId37"/>
    <p:sldId id="398" r:id="rId38"/>
    <p:sldId id="353" r:id="rId39"/>
    <p:sldId id="354" r:id="rId40"/>
    <p:sldId id="355" r:id="rId41"/>
    <p:sldId id="356" r:id="rId42"/>
    <p:sldId id="357" r:id="rId43"/>
    <p:sldId id="358" r:id="rId44"/>
    <p:sldId id="303" r:id="rId45"/>
    <p:sldId id="309" r:id="rId46"/>
    <p:sldId id="362" r:id="rId47"/>
    <p:sldId id="360" r:id="rId48"/>
    <p:sldId id="361" r:id="rId49"/>
    <p:sldId id="363" r:id="rId50"/>
    <p:sldId id="364" r:id="rId51"/>
    <p:sldId id="365" r:id="rId52"/>
    <p:sldId id="385" r:id="rId53"/>
    <p:sldId id="366" r:id="rId54"/>
    <p:sldId id="367" r:id="rId55"/>
    <p:sldId id="275" r:id="rId56"/>
    <p:sldId id="368" r:id="rId57"/>
    <p:sldId id="369" r:id="rId58"/>
    <p:sldId id="370" r:id="rId59"/>
    <p:sldId id="261" r:id="rId60"/>
    <p:sldId id="371" r:id="rId61"/>
    <p:sldId id="372" r:id="rId62"/>
    <p:sldId id="373" r:id="rId63"/>
    <p:sldId id="386" r:id="rId64"/>
    <p:sldId id="374" r:id="rId65"/>
    <p:sldId id="375" r:id="rId66"/>
    <p:sldId id="274" r:id="rId67"/>
    <p:sldId id="382" r:id="rId68"/>
    <p:sldId id="376" r:id="rId69"/>
    <p:sldId id="388" r:id="rId70"/>
    <p:sldId id="387" r:id="rId71"/>
    <p:sldId id="389" r:id="rId72"/>
    <p:sldId id="377" r:id="rId73"/>
    <p:sldId id="378" r:id="rId74"/>
    <p:sldId id="379" r:id="rId75"/>
    <p:sldId id="280" r:id="rId76"/>
    <p:sldId id="313" r:id="rId77"/>
    <p:sldId id="310" r:id="rId78"/>
    <p:sldId id="311" r:id="rId79"/>
    <p:sldId id="312" r:id="rId80"/>
    <p:sldId id="259" r:id="rId81"/>
    <p:sldId id="380" r:id="rId82"/>
    <p:sldId id="397" r:id="rId83"/>
    <p:sldId id="258" r:id="rId84"/>
    <p:sldId id="381" r:id="rId85"/>
    <p:sldId id="320" r:id="rId86"/>
    <p:sldId id="390" r:id="rId87"/>
    <p:sldId id="391" r:id="rId88"/>
    <p:sldId id="392" r:id="rId89"/>
    <p:sldId id="393" r:id="rId90"/>
    <p:sldId id="394" r:id="rId91"/>
    <p:sldId id="395" r:id="rId92"/>
    <p:sldId id="396" r:id="rId93"/>
    <p:sldId id="287" r:id="rId94"/>
    <p:sldId id="317" r:id="rId95"/>
    <p:sldId id="286" r:id="rId96"/>
    <p:sldId id="277" r:id="rId97"/>
    <p:sldId id="285" r:id="rId98"/>
    <p:sldId id="307" r:id="rId99"/>
    <p:sldId id="270" r:id="rId100"/>
    <p:sldId id="321" r:id="rId101"/>
    <p:sldId id="337" r:id="rId102"/>
    <p:sldId id="338" r:id="rId103"/>
    <p:sldId id="278" r:id="rId104"/>
    <p:sldId id="279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presProps" Target="presProps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theme" Target="theme/theme1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C172F-9053-46E2-8C00-248F7D64832F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ECB65-98AA-477E-9E95-D429AB4D9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0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New tool:  </a:t>
            </a:r>
            <a:r>
              <a:rPr lang="en-US" dirty="0" smtClean="0"/>
              <a:t>Embedded</a:t>
            </a:r>
            <a:r>
              <a:rPr lang="en-US" baseline="0" dirty="0" smtClean="0"/>
              <a:t> a web page address that helps to describe convergent evolution.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ECB65-98AA-477E-9E95-D429AB4D9E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03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Tool: Hyperlink to the Bozeman</a:t>
            </a:r>
            <a:r>
              <a:rPr lang="en-US" baseline="0" dirty="0" smtClean="0"/>
              <a:t> Science web page. This will help students to learn about evolution and how species evolve.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ECB65-98AA-477E-9E95-D429AB4D9E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1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Tool: Hyperlink to the Bozeman</a:t>
            </a:r>
            <a:r>
              <a:rPr lang="en-US" baseline="0" dirty="0" smtClean="0"/>
              <a:t> Science web page. This will help students to learn about evolution and how species evolve.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ECB65-98AA-477E-9E95-D429AB4D9E2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92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ECB65-98AA-477E-9E95-D429AB4D9E2B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1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New</a:t>
            </a:r>
            <a:r>
              <a:rPr lang="en-US" b="1" baseline="0" dirty="0" smtClean="0"/>
              <a:t> Technology</a:t>
            </a:r>
            <a:r>
              <a:rPr lang="en-US" baseline="0" dirty="0" smtClean="0"/>
              <a:t>: Hyperlink to the Video that helps students further understand the Hardy-Weinberg equation.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ECB65-98AA-477E-9E95-D429AB4D9E2B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2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71878-FF04-4C61-9063-6460F02238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0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8A46-3091-4D68-AA57-F034F66DDD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9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EDD0-D1DA-49AE-91F2-35360157EC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14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71878-FF04-4C61-9063-6460F02238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24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C62F-3DC2-4A95-880E-E1DC4B81B5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45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D87A1-58D6-43DF-9E80-5E3D9690D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63A5B-C1B8-49DC-B63F-DD34D9A69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16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211F-E3E8-40FA-BD79-9A7866F568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88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F8E6-F1AA-4682-932E-B7EB624CD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81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6791-AFD6-449A-80B6-4CE1195ECD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74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9E45-CEF4-41A3-A137-1D15AF1F32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0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C62F-3DC2-4A95-880E-E1DC4B81B5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84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C25C7-3700-44BC-9DF0-7882990E50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86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8A46-3091-4D68-AA57-F034F66DDD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41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EDD0-D1DA-49AE-91F2-35360157EC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63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71878-FF04-4C61-9063-6460F02238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23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C62F-3DC2-4A95-880E-E1DC4B81B5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5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D87A1-58D6-43DF-9E80-5E3D9690D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37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63A5B-C1B8-49DC-B63F-DD34D9A69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18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211F-E3E8-40FA-BD79-9A7866F568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45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F8E6-F1AA-4682-932E-B7EB624CD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86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6791-AFD6-449A-80B6-4CE1195ECD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D87A1-58D6-43DF-9E80-5E3D9690D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85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9E45-CEF4-41A3-A137-1D15AF1F32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48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C25C7-3700-44BC-9DF0-7882990E50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2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8A46-3091-4D68-AA57-F034F66DDD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38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EDD0-D1DA-49AE-91F2-35360157EC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12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71878-FF04-4C61-9063-6460F02238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81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C62F-3DC2-4A95-880E-E1DC4B81B5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20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D87A1-58D6-43DF-9E80-5E3D9690D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78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63A5B-C1B8-49DC-B63F-DD34D9A69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8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211F-E3E8-40FA-BD79-9A7866F568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232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F8E6-F1AA-4682-932E-B7EB624CD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7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63A5B-C1B8-49DC-B63F-DD34D9A69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28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6791-AFD6-449A-80B6-4CE1195ECD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98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9E45-CEF4-41A3-A137-1D15AF1F32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03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C25C7-3700-44BC-9DF0-7882990E50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28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8A46-3091-4D68-AA57-F034F66DDD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47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EDD0-D1DA-49AE-91F2-35360157EC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3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211F-E3E8-40FA-BD79-9A7866F568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8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F8E6-F1AA-4682-932E-B7EB624CD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2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6791-AFD6-449A-80B6-4CE1195ECD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0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9E45-CEF4-41A3-A137-1D15AF1F32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9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C25C7-3700-44BC-9DF0-7882990E50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2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55A966-0586-486E-8F03-655CE99D829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3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55A966-0586-486E-8F03-655CE99D829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7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55A966-0586-486E-8F03-655CE99D829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55A966-0586-486E-8F03-655CE99D829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8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nova/evolution/evolution-action-salamander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IEoO5KdPvg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IEoO5KdPvg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zemanscience.com/cladogram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www.bozemanscience.com/coevolution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zemanscience.com/cladogram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zemanscience.com/003-genetic-drift" TargetMode="External"/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zemanscience.com/solving-hardy-weinberg-problem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3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Evolution</a:t>
            </a:r>
            <a:br>
              <a:rPr lang="en-US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u="sng" dirty="0" err="1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Ch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22 and 23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9" descr="rav65819_CO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2"/>
            <a:ext cx="3429000" cy="403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rav65819_CO_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81201"/>
            <a:ext cx="3328987" cy="414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26791-AFD6-449A-80B6-4CE1195ECD8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376987" cy="439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43452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new species will form only if populations are </a:t>
            </a:r>
            <a:r>
              <a:rPr lang="en-US" b="1" u="sng" dirty="0"/>
              <a:t>isolated </a:t>
            </a:r>
            <a:r>
              <a:rPr lang="en-US" b="1" dirty="0"/>
              <a:t>or </a:t>
            </a:r>
            <a:r>
              <a:rPr lang="en-US" b="1" u="sng" dirty="0">
                <a:solidFill>
                  <a:srgbClr val="FF0000"/>
                </a:solidFill>
              </a:rPr>
              <a:t>separated</a:t>
            </a:r>
            <a:r>
              <a:rPr lang="en-US" dirty="0"/>
              <a:t>. </a:t>
            </a:r>
          </a:p>
          <a:p>
            <a:r>
              <a:rPr lang="en-US" dirty="0" smtClean="0"/>
              <a:t>If </a:t>
            </a:r>
            <a:r>
              <a:rPr lang="en-US" dirty="0"/>
              <a:t>this does not occur than the gene pools will blend together and the species will look the same.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Isolation can happen by</a:t>
            </a:r>
            <a:r>
              <a:rPr lang="en-US" dirty="0"/>
              <a:t>......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1.</a:t>
            </a:r>
            <a:r>
              <a:rPr lang="en-US" b="1" dirty="0">
                <a:solidFill>
                  <a:srgbClr val="FF0000"/>
                </a:solidFill>
              </a:rPr>
              <a:t> Geographic barriers</a:t>
            </a:r>
            <a:r>
              <a:rPr lang="en-US" dirty="0"/>
              <a:t>. Rivers Mountains, lakes, Oceans etc</a:t>
            </a:r>
            <a:r>
              <a:rPr lang="en-US" dirty="0" smtClean="0"/>
              <a:t>.... </a:t>
            </a:r>
            <a:r>
              <a:rPr lang="en-US" u="sng" dirty="0" smtClean="0">
                <a:solidFill>
                  <a:srgbClr val="FF0000"/>
                </a:solidFill>
              </a:rPr>
              <a:t>Ecological Isolation</a:t>
            </a:r>
            <a:endParaRPr lang="en-US" u="sng" dirty="0">
              <a:solidFill>
                <a:srgbClr val="FF0000"/>
              </a:solidFill>
            </a:endParaRPr>
          </a:p>
          <a:p>
            <a:r>
              <a:rPr lang="en-US" dirty="0"/>
              <a:t> 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b="1" dirty="0">
                <a:solidFill>
                  <a:srgbClr val="FF0000"/>
                </a:solidFill>
              </a:rPr>
              <a:t>Courtship Behaviors or Fertile Periods</a:t>
            </a:r>
            <a:r>
              <a:rPr lang="en-US" dirty="0"/>
              <a:t>: Each </a:t>
            </a:r>
            <a:r>
              <a:rPr lang="en-US" dirty="0" smtClean="0"/>
              <a:t>species </a:t>
            </a:r>
            <a:r>
              <a:rPr lang="en-US" dirty="0"/>
              <a:t>has their specific behaviors for finding a mate. The individual with the best </a:t>
            </a:r>
            <a:r>
              <a:rPr lang="en-US" dirty="0" smtClean="0"/>
              <a:t>method </a:t>
            </a:r>
            <a:r>
              <a:rPr lang="en-US" dirty="0"/>
              <a:t>will pass on there traits more often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Temporal Isolation: Different Species mate at different times due to Temperature Changes.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Charles Darwin: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257800" cy="5638800"/>
          </a:xfrm>
        </p:spPr>
        <p:txBody>
          <a:bodyPr/>
          <a:lstStyle/>
          <a:p>
            <a:r>
              <a:rPr lang="en-US" sz="2800" b="1" u="sng" dirty="0"/>
              <a:t>Charles Darwin:  (1809 - 1882)</a:t>
            </a:r>
            <a:r>
              <a:rPr lang="en-US" sz="2800" u="sng" dirty="0"/>
              <a:t> </a:t>
            </a:r>
            <a:r>
              <a:rPr lang="en-US" sz="2800" dirty="0"/>
              <a:t> HMS Beagle.  Traveled around the world to </a:t>
            </a:r>
          </a:p>
          <a:p>
            <a:r>
              <a:rPr lang="en-US" sz="2800" dirty="0" smtClean="0"/>
              <a:t>collect </a:t>
            </a:r>
            <a:r>
              <a:rPr lang="en-US" sz="2800" dirty="0"/>
              <a:t>specimens at the age of 23 in 1831.  </a:t>
            </a:r>
          </a:p>
          <a:p>
            <a:r>
              <a:rPr lang="en-US" sz="2800" dirty="0"/>
              <a:t>Galapagos Islands:  (Finches and Tortoises)</a:t>
            </a:r>
          </a:p>
          <a:p>
            <a:r>
              <a:rPr lang="en-US" sz="2800" dirty="0"/>
              <a:t> </a:t>
            </a:r>
            <a:r>
              <a:rPr lang="en-US" sz="2800" dirty="0" smtClean="0"/>
              <a:t>Wrote</a:t>
            </a:r>
            <a:r>
              <a:rPr lang="en-US" sz="2800" dirty="0"/>
              <a:t>:   “The Origin of Species by Means of Natural Selection</a:t>
            </a:r>
            <a:r>
              <a:rPr lang="en-US" sz="2800" dirty="0" smtClean="0"/>
              <a:t>”.</a:t>
            </a:r>
          </a:p>
          <a:p>
            <a:r>
              <a:rPr lang="en-US" sz="2800" dirty="0" smtClean="0"/>
              <a:t>Degree in Theology from Cambridge University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http://www.mun.ca/biology/scarr/HMS_Beag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6510" y="1828800"/>
            <a:ext cx="382111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Darwin's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4864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Read and used Lyles Book; </a:t>
            </a:r>
          </a:p>
          <a:p>
            <a:pPr marL="0" indent="0">
              <a:buNone/>
            </a:pPr>
            <a:r>
              <a:rPr lang="en-US" sz="2800" dirty="0" smtClean="0"/>
              <a:t>Experienced Geologic Change due to an Earthquake. He noticed the uplifting of rocks. </a:t>
            </a:r>
          </a:p>
          <a:p>
            <a:pPr marL="0" indent="0">
              <a:buNone/>
            </a:pPr>
            <a:r>
              <a:rPr lang="en-US" sz="2800" dirty="0" smtClean="0"/>
              <a:t>Found Fossils of ocean critters in the Andes. He inferred that the rocks were uplifted. </a:t>
            </a:r>
          </a:p>
          <a:p>
            <a:pPr marL="0" indent="0">
              <a:buNone/>
            </a:pPr>
            <a:r>
              <a:rPr lang="en-US" sz="2800" dirty="0" smtClean="0"/>
              <a:t>Galapagos Island unusual organisms. They resembled organisms from the mainland of South America.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C62F-3DC2-4A95-880E-E1DC4B81B5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304238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63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6F56-763E-4B81-97C8-CF1B84DEA45A}" type="slidenum">
              <a:rPr lang="en-US"/>
              <a:pPr/>
              <a:t>13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F3FFF"/>
                </a:solidFill>
              </a:rPr>
              <a:t>Voyage of the </a:t>
            </a:r>
            <a:r>
              <a:rPr lang="en-US" i="1">
                <a:solidFill>
                  <a:srgbClr val="3F3FFF"/>
                </a:solidFill>
              </a:rPr>
              <a:t>Beagle</a:t>
            </a:r>
            <a:endParaRPr lang="en-US">
              <a:solidFill>
                <a:srgbClr val="3F3FFF"/>
              </a:solidFill>
            </a:endParaRPr>
          </a:p>
        </p:txBody>
      </p:sp>
      <p:pic>
        <p:nvPicPr>
          <p:cNvPr id="26629" name="Picture 5" descr="rav65819_01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1647825"/>
            <a:ext cx="8245475" cy="4067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744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Galapagos Islands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4419600" cy="4191000"/>
          </a:xfrm>
        </p:spPr>
        <p:txBody>
          <a:bodyPr/>
          <a:lstStyle/>
          <a:p>
            <a:r>
              <a:rPr lang="en-US" sz="2400" dirty="0" smtClean="0"/>
              <a:t>small group of volcanic islands </a:t>
            </a:r>
          </a:p>
          <a:p>
            <a:endParaRPr lang="en-US" sz="2400" dirty="0" smtClean="0"/>
          </a:p>
          <a:p>
            <a:r>
              <a:rPr lang="en-US" sz="2400" dirty="0" smtClean="0"/>
              <a:t>no land mammals or amphibians</a:t>
            </a:r>
          </a:p>
          <a:p>
            <a:endParaRPr lang="en-US" sz="2400" dirty="0" smtClean="0"/>
          </a:p>
          <a:p>
            <a:r>
              <a:rPr lang="en-US" sz="2400" dirty="0" smtClean="0"/>
              <a:t>Back in England he looked at his findings</a:t>
            </a:r>
          </a:p>
          <a:p>
            <a:pPr lvl="1"/>
            <a:r>
              <a:rPr lang="en-US" sz="2400" dirty="0" smtClean="0"/>
              <a:t>Tortoises and Finches</a:t>
            </a:r>
          </a:p>
        </p:txBody>
      </p:sp>
      <p:pic>
        <p:nvPicPr>
          <p:cNvPr id="4" name="Picture 7" descr="&#10;Picture 1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1"/>
            <a:ext cx="3048000" cy="208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&#10;Picture 2.png                                                  000A2B16bunsen                         C167EDBD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429000"/>
            <a:ext cx="3535680" cy="2209800"/>
          </a:xfrm>
          <a:prstGeom prst="rect">
            <a:avLst/>
          </a:prstGeom>
        </p:spPr>
      </p:pic>
      <p:pic>
        <p:nvPicPr>
          <p:cNvPr id="1026" name="Picture 2" descr="Image result for galapagos islands on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956885"/>
            <a:ext cx="3200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6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Galapagos Islands</a:t>
            </a:r>
          </a:p>
        </p:txBody>
      </p:sp>
      <p:sp>
        <p:nvSpPr>
          <p:cNvPr id="286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  <a:defRPr sz="26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4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charset="2"/>
              <a:buChar char=""/>
              <a:defRPr sz="21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315188-7253-7F40-9478-D7BCBB6C0D91}" type="slidenum">
              <a:rPr lang="en-US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pic>
        <p:nvPicPr>
          <p:cNvPr id="28676" name="Picture 9" descr="galapago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429000" cy="2263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11" descr="isla-bal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74008"/>
            <a:ext cx="3429000" cy="2579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2600"/>
            <a:ext cx="4622040" cy="45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22_02bDarwinContext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827463" cy="2651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  <a:defRPr sz="26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4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charset="2"/>
              <a:buChar char=""/>
              <a:defRPr sz="21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537D07-A4AC-4046-B471-89C9316CE428}" type="slidenum">
              <a:rPr lang="en-US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pic>
        <p:nvPicPr>
          <p:cNvPr id="29699" name="Picture 9" descr="014_14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4953000" cy="2755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13" descr="72219530_84365170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4381500" cy="2882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11" descr="galap_seal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2419350" cy="2038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5" descr="galapagostw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2857500" cy="193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sz="4000">
                <a:ea typeface="ＭＳ Ｐゴシック" charset="-128"/>
              </a:rPr>
              <a:t>Darwin’s Finch Collection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524000"/>
            <a:ext cx="6241893" cy="3962400"/>
          </a:xfrm>
          <a:prstGeom prst="rect">
            <a:avLst/>
          </a:prstGeom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4953000" y="4038600"/>
            <a:ext cx="3810000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  <a:defRPr sz="26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4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charset="2"/>
              <a:buChar char=""/>
              <a:defRPr sz="21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onstantia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The birds were all about the same size, but the </a:t>
            </a:r>
            <a:r>
              <a:rPr lang="en-US" altLang="en-US" sz="2800" b="1" dirty="0">
                <a:solidFill>
                  <a:srgbClr val="0070C0"/>
                </a:solidFill>
              </a:rPr>
              <a:t>shape</a:t>
            </a:r>
            <a:r>
              <a:rPr lang="en-US" altLang="en-US" sz="2800" dirty="0">
                <a:solidFill>
                  <a:srgbClr val="0070C0"/>
                </a:solidFill>
              </a:rPr>
              <a:t> and </a:t>
            </a:r>
            <a:r>
              <a:rPr lang="en-US" altLang="en-US" sz="2800" b="1" dirty="0">
                <a:solidFill>
                  <a:srgbClr val="0070C0"/>
                </a:solidFill>
              </a:rPr>
              <a:t>size</a:t>
            </a:r>
            <a:r>
              <a:rPr lang="en-US" altLang="en-US" sz="2800" dirty="0">
                <a:solidFill>
                  <a:srgbClr val="0070C0"/>
                </a:solidFill>
              </a:rPr>
              <a:t> of the </a:t>
            </a:r>
            <a:r>
              <a:rPr lang="en-US" altLang="en-US" sz="2800" b="1" dirty="0">
                <a:solidFill>
                  <a:srgbClr val="0070C0"/>
                </a:solidFill>
              </a:rPr>
              <a:t>beaks</a:t>
            </a:r>
            <a:r>
              <a:rPr lang="en-US" altLang="en-US" sz="2800" dirty="0">
                <a:solidFill>
                  <a:srgbClr val="0070C0"/>
                </a:solidFill>
              </a:rPr>
              <a:t> of each species were different.</a:t>
            </a:r>
          </a:p>
        </p:txBody>
      </p:sp>
    </p:spTree>
    <p:extLst>
      <p:ext uri="{BB962C8B-B14F-4D97-AF65-F5344CB8AC3E}">
        <p14:creationId xmlns:p14="http://schemas.microsoft.com/office/powerpoint/2010/main" val="40412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Finches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6477000" cy="518160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 smtClean="0"/>
              <a:t>All had differentiated into 14 species 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sz="2800" dirty="0" smtClean="0"/>
              <a:t>different beaks specialized for a particular food source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B050"/>
                </a:solidFill>
              </a:rPr>
              <a:t>Conclusion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ancestral group of finches colonized islands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Absence of competitors allowed finches to gradually become specialized</a:t>
            </a:r>
          </a:p>
        </p:txBody>
      </p:sp>
      <p:pic>
        <p:nvPicPr>
          <p:cNvPr id="5" name="Picture 2" descr="http://www.pentaxforums.com/gallery/images/15678/1_finches_feedin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066800"/>
            <a:ext cx="2632761" cy="280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195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finches"/>
          <p:cNvPicPr>
            <a:picLocks noChangeAspect="1" noChangeArrowheads="1"/>
          </p:cNvPicPr>
          <p:nvPr/>
        </p:nvPicPr>
        <p:blipFill>
          <a:blip r:embed="rId2" cstate="print"/>
          <a:srcRect l="5050" t="5424" r="2020" b="7371"/>
          <a:stretch>
            <a:fillRect/>
          </a:stretch>
        </p:blipFill>
        <p:spPr bwMode="auto">
          <a:xfrm>
            <a:off x="609600" y="228600"/>
            <a:ext cx="8229600" cy="626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84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Evolution: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The process by which organism change over time.  Based on science, not opinion.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C62F-3DC2-4A95-880E-E1DC4B81B5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 descr="http://mayhewbiology.com/Biology%20notes/speciation%20notes_files/image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56673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90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Darwin’s Focus on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Adaptation</a:t>
            </a:r>
            <a:r>
              <a:rPr lang="en-US" u="sng" dirty="0"/>
              <a:t>:</a:t>
            </a:r>
            <a:r>
              <a:rPr lang="en-US" dirty="0"/>
              <a:t>  Having a mutation which enables an organism to survive and </a:t>
            </a:r>
          </a:p>
          <a:p>
            <a:r>
              <a:rPr lang="en-US" dirty="0"/>
              <a:t>	reproduce better.  (without adaptation, </a:t>
            </a:r>
            <a:r>
              <a:rPr lang="en-US" u="sng" dirty="0"/>
              <a:t>species</a:t>
            </a:r>
            <a:r>
              <a:rPr lang="en-US" dirty="0"/>
              <a:t> would become</a:t>
            </a:r>
            <a:r>
              <a:rPr lang="en-US" b="1" dirty="0"/>
              <a:t> extinct)</a:t>
            </a:r>
            <a:endParaRPr lang="en-US" dirty="0"/>
          </a:p>
          <a:p>
            <a:r>
              <a:rPr lang="en-US" b="1" dirty="0"/>
              <a:t>	(</a:t>
            </a:r>
            <a:r>
              <a:rPr lang="en-US" dirty="0"/>
              <a:t>Remember, over 99% of all species on earth have already become extinct)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2578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Adaptation</a:t>
            </a:r>
            <a:r>
              <a:rPr lang="en-US" dirty="0"/>
              <a:t>: Species pass on inherited traits that increase their ability to </a:t>
            </a:r>
            <a:r>
              <a:rPr lang="en-US" dirty="0" smtClean="0"/>
              <a:t>survive</a:t>
            </a:r>
            <a:r>
              <a:rPr lang="en-US" dirty="0"/>
              <a:t> </a:t>
            </a:r>
            <a:r>
              <a:rPr lang="en-US" dirty="0" smtClean="0"/>
              <a:t>in specific environment</a:t>
            </a:r>
            <a:endParaRPr lang="en-US" altLang="en-US" sz="2800" dirty="0">
              <a:ea typeface="ＭＳ Ｐゴシック" charset="-128"/>
            </a:endParaRPr>
          </a:p>
          <a:p>
            <a:pPr lvl="1"/>
            <a:r>
              <a:rPr lang="en-US" altLang="en-US" sz="2800" dirty="0" err="1"/>
              <a:t>Eg</a:t>
            </a:r>
            <a:r>
              <a:rPr lang="en-US" altLang="en-US" sz="2800" dirty="0"/>
              <a:t>. Desert fox - large ears, arctic fox - small </a:t>
            </a:r>
            <a:r>
              <a:rPr lang="en-US" altLang="en-US" sz="2800" dirty="0" smtClean="0"/>
              <a:t>ears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 smtClean="0"/>
              <a:t>He had internal Conflicts with his new ideas.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3 conditions for natural selection to occur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Variation must exist among individuals in a population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Variation among individuals must result in differences in the number of offspring surviving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Variation must be genetically inherited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57200"/>
            <a:ext cx="8763000" cy="61722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sz="3000" dirty="0" smtClean="0"/>
              <a:t>1. Variation within a population</a:t>
            </a:r>
          </a:p>
          <a:p>
            <a:pPr eaLnBrk="1" hangingPunct="1">
              <a:buNone/>
            </a:pPr>
            <a:r>
              <a:rPr lang="en-US" sz="3000" dirty="0" smtClean="0"/>
              <a:t>2. Variations are passed on</a:t>
            </a:r>
          </a:p>
          <a:p>
            <a:pPr>
              <a:buNone/>
            </a:pPr>
            <a:r>
              <a:rPr lang="en-US" sz="3000" dirty="0"/>
              <a:t>3. More offspring are produced than can survive</a:t>
            </a:r>
          </a:p>
          <a:p>
            <a:pPr eaLnBrk="1" hangingPunct="1">
              <a:buNone/>
            </a:pPr>
            <a:r>
              <a:rPr lang="en-US" sz="3000" dirty="0" smtClean="0"/>
              <a:t>4. Organisms that survive have favorable variations (adaptations)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Fitness </a:t>
            </a:r>
            <a:r>
              <a:rPr lang="en-US" sz="2800" dirty="0"/>
              <a:t>– genetic contribution to next generation</a:t>
            </a:r>
          </a:p>
          <a:p>
            <a:pPr>
              <a:defRPr/>
            </a:pPr>
            <a:r>
              <a:rPr lang="en-US" sz="2800" dirty="0"/>
              <a:t>Environment “selects” traits </a:t>
            </a:r>
          </a:p>
          <a:p>
            <a:pPr lvl="1">
              <a:defRPr/>
            </a:pPr>
            <a:r>
              <a:rPr lang="en-US" sz="2400" dirty="0"/>
              <a:t>Favorable traits depend on demands of </a:t>
            </a:r>
            <a:r>
              <a:rPr lang="en-US" sz="2400" dirty="0" err="1"/>
              <a:t>env’t</a:t>
            </a:r>
            <a:endParaRPr lang="en-US" sz="2400" dirty="0"/>
          </a:p>
          <a:p>
            <a:pPr eaLnBrk="1" hangingPunct="1">
              <a:buNone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410200" y="4861399"/>
            <a:ext cx="3657600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Greater fitness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5964034"/>
            <a:ext cx="3048000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Better adapted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880215"/>
            <a:ext cx="3276600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Reproduce more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15865927">
            <a:off x="2047562" y="5506834"/>
            <a:ext cx="1066800" cy="914400"/>
          </a:xfrm>
          <a:prstGeom prst="ben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10800000">
            <a:off x="6535111" y="5634195"/>
            <a:ext cx="1066800" cy="914400"/>
          </a:xfrm>
          <a:prstGeom prst="ben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458817" y="4804998"/>
            <a:ext cx="1752600" cy="533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9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Published </a:t>
            </a:r>
            <a:r>
              <a:rPr lang="en-US" sz="2800" dirty="0">
                <a:solidFill>
                  <a:srgbClr val="FF0000"/>
                </a:solidFill>
              </a:rPr>
              <a:t>30 years after </a:t>
            </a:r>
            <a:r>
              <a:rPr lang="en-US" sz="2800" dirty="0"/>
              <a:t>the voyage.</a:t>
            </a:r>
          </a:p>
          <a:p>
            <a:r>
              <a:rPr lang="en-US" sz="2800" dirty="0" smtClean="0"/>
              <a:t>It </a:t>
            </a:r>
            <a:r>
              <a:rPr lang="en-US" sz="2800" dirty="0"/>
              <a:t>explained that evolution is a long slow </a:t>
            </a:r>
            <a:r>
              <a:rPr lang="en-US" sz="2800" dirty="0" smtClean="0"/>
              <a:t>process.</a:t>
            </a:r>
            <a:endParaRPr lang="en-US" sz="2800" dirty="0"/>
          </a:p>
          <a:p>
            <a:r>
              <a:rPr lang="en-US" sz="2800" dirty="0"/>
              <a:t> </a:t>
            </a:r>
            <a:r>
              <a:rPr lang="en-US" sz="2800" dirty="0" smtClean="0"/>
              <a:t>All </a:t>
            </a:r>
            <a:r>
              <a:rPr lang="en-US" sz="2800" dirty="0"/>
              <a:t>organisms have a </a:t>
            </a:r>
            <a:r>
              <a:rPr lang="en-US" sz="2800" dirty="0">
                <a:solidFill>
                  <a:srgbClr val="FF0000"/>
                </a:solidFill>
              </a:rPr>
              <a:t>common ancestor (Common </a:t>
            </a:r>
            <a:r>
              <a:rPr lang="en-US" sz="2800" dirty="0" smtClean="0">
                <a:solidFill>
                  <a:srgbClr val="FF0000"/>
                </a:solidFill>
              </a:rPr>
              <a:t>descent)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dirty="0"/>
              <a:t>are </a:t>
            </a:r>
            <a:r>
              <a:rPr lang="en-US" sz="2800" dirty="0" smtClean="0"/>
              <a:t>descendents </a:t>
            </a:r>
            <a:r>
              <a:rPr lang="en-US" sz="2800" dirty="0"/>
              <a:t>from other </a:t>
            </a:r>
            <a:r>
              <a:rPr lang="en-US" sz="2800" dirty="0" smtClean="0"/>
              <a:t>species.</a:t>
            </a:r>
          </a:p>
          <a:p>
            <a:r>
              <a:rPr lang="en-US" sz="2800" dirty="0" smtClean="0"/>
              <a:t>He knew this would cause people to have problems. His own wife was against it. </a:t>
            </a:r>
          </a:p>
          <a:p>
            <a:r>
              <a:rPr lang="en-US" sz="2800" dirty="0" smtClean="0"/>
              <a:t>He kept collecting more evidence.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22248"/>
            <a:ext cx="60198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Mid 1850’s he let a few people see a manuscript.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Lyell</a:t>
            </a:r>
            <a:r>
              <a:rPr lang="en-US" sz="2800" dirty="0" smtClean="0"/>
              <a:t> was not convinced yet of evolution urged him to publish before another came to the same conclusion.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Alfred Russel Wallace</a:t>
            </a:r>
            <a:r>
              <a:rPr lang="en-US" sz="2800" dirty="0" smtClean="0"/>
              <a:t>, 1858 working in Malaysia did and asked Darwin to read his findings. They were identical! Darwin soon published his findings.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C62F-3DC2-4A95-880E-E1DC4B81B5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 descr="Image result for Alfred Russel Wal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81" y="2898648"/>
            <a:ext cx="284001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4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44" y="-8936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Descent </a:t>
            </a:r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dirty="0" smtClean="0">
                <a:solidFill>
                  <a:srgbClr val="0070C0"/>
                </a:solidFill>
              </a:rPr>
              <a:t>ith Modification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410153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7600"/>
            <a:ext cx="3185250" cy="3096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2133600"/>
            <a:ext cx="3657600" cy="11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ja-JP" sz="2800" b="1" i="1" dirty="0" smtClean="0">
                <a:solidFill>
                  <a:schemeClr val="tx1"/>
                </a:solidFill>
                <a:ea typeface="ＭＳ Ｐゴシック" charset="-128"/>
              </a:rPr>
              <a:t>“I think </a:t>
            </a:r>
            <a:r>
              <a:rPr lang="is-IS" altLang="ja-JP" sz="2800" b="1" i="1" dirty="0" smtClean="0">
                <a:solidFill>
                  <a:schemeClr val="tx1"/>
                </a:solidFill>
                <a:ea typeface="ＭＳ Ｐゴシック" charset="-128"/>
              </a:rPr>
              <a:t>...</a:t>
            </a:r>
          </a:p>
          <a:p>
            <a:pPr algn="ctr" eaLnBrk="1" hangingPunct="1"/>
            <a:r>
              <a:rPr lang="is-IS" altLang="en-US" sz="2800" dirty="0" smtClean="0">
                <a:solidFill>
                  <a:schemeClr val="tx1"/>
                </a:solidFill>
                <a:ea typeface="ＭＳ Ｐゴシック" charset="-128"/>
              </a:rPr>
              <a:t>A scetch by Darwin </a:t>
            </a:r>
            <a:endParaRPr lang="en-US" altLang="en-US" sz="28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685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Organisms descended from an ancestor that lived in the remote past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Artificial Selection: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People select the desired traits in the parents so the offspring</a:t>
            </a:r>
          </a:p>
          <a:p>
            <a:r>
              <a:rPr lang="en-US" dirty="0" smtClean="0"/>
              <a:t> </a:t>
            </a:r>
            <a:r>
              <a:rPr lang="en-US" dirty="0"/>
              <a:t>will possess those desired traits.  (ex. farmers = corn, or cows etc) ( dog breeder</a:t>
            </a:r>
          </a:p>
          <a:p>
            <a:r>
              <a:rPr lang="en-US" dirty="0" smtClean="0"/>
              <a:t>= </a:t>
            </a:r>
            <a:r>
              <a:rPr lang="en-US" dirty="0"/>
              <a:t>good hunting dog, friendly, guard dog etc.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8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also saw that certain places contained a certain species that changed as we </a:t>
            </a:r>
            <a:r>
              <a:rPr lang="en-US" dirty="0" smtClean="0"/>
              <a:t>looked thought </a:t>
            </a:r>
            <a:r>
              <a:rPr lang="en-US" dirty="0"/>
              <a:t>the fossil </a:t>
            </a:r>
            <a:r>
              <a:rPr lang="en-US" dirty="0" smtClean="0"/>
              <a:t>record</a:t>
            </a:r>
            <a:r>
              <a:rPr lang="en-US" dirty="0"/>
              <a:t>.</a:t>
            </a:r>
          </a:p>
        </p:txBody>
      </p:sp>
      <p:pic>
        <p:nvPicPr>
          <p:cNvPr id="1028" name="Picture 4" descr="http://news.sciencemag.org/sites/default/files/article_images/200982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67641"/>
            <a:ext cx="42862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apirconservation.org.br/wp-content/gallery/nov2011/46-giant-armadillo-manipulation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67641"/>
            <a:ext cx="4097532" cy="29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1638" indent="-401638"/>
            <a:r>
              <a:rPr lang="en-US" b="1" dirty="0" smtClean="0">
                <a:solidFill>
                  <a:srgbClr val="FF0000"/>
                </a:solidFill>
              </a:rPr>
              <a:t>Darwin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 Evolution is descent with modification</a:t>
            </a:r>
          </a:p>
          <a:p>
            <a:pPr marL="401638" indent="-401638"/>
            <a:r>
              <a:rPr lang="en-US" b="1" dirty="0" smtClean="0">
                <a:solidFill>
                  <a:srgbClr val="FF0000"/>
                </a:solidFill>
              </a:rPr>
              <a:t>Evolution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 changes through time</a:t>
            </a:r>
          </a:p>
          <a:p>
            <a:pPr marL="1204913" lvl="1" indent="-520700">
              <a:buFont typeface="Times" pitchFamily="50" charset="0"/>
              <a:buAutoNum type="arabicPeriod"/>
            </a:pPr>
            <a:r>
              <a:rPr lang="en-US" dirty="0" smtClean="0"/>
              <a:t>Species accumulate difference</a:t>
            </a:r>
          </a:p>
          <a:p>
            <a:pPr marL="1204913" lvl="1" indent="-520700">
              <a:buFont typeface="Times" pitchFamily="50" charset="0"/>
              <a:buAutoNum type="arabicPeriod"/>
            </a:pPr>
            <a:r>
              <a:rPr lang="en-US" dirty="0" smtClean="0"/>
              <a:t>Descendants differ from their ancestors</a:t>
            </a:r>
          </a:p>
          <a:p>
            <a:pPr marL="1204913" lvl="1" indent="-520700">
              <a:buFont typeface="Times" pitchFamily="50" charset="0"/>
              <a:buAutoNum type="arabicPeriod"/>
            </a:pPr>
            <a:r>
              <a:rPr lang="en-US" dirty="0" smtClean="0"/>
              <a:t>New species arise from existing ones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Fossils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077" y="1166446"/>
            <a:ext cx="7772400" cy="5029200"/>
          </a:xfrm>
        </p:spPr>
        <p:txBody>
          <a:bodyPr/>
          <a:lstStyle/>
          <a:p>
            <a:r>
              <a:rPr lang="en-US" sz="2800" b="1" u="sng" dirty="0">
                <a:solidFill>
                  <a:srgbClr val="FF0000"/>
                </a:solidFill>
              </a:rPr>
              <a:t>Fossil Records</a:t>
            </a:r>
            <a:r>
              <a:rPr lang="en-US" sz="2800" b="1" u="sng" dirty="0"/>
              <a:t>:</a:t>
            </a:r>
            <a:r>
              <a:rPr lang="en-US" sz="2800" u="sng" dirty="0"/>
              <a:t>  </a:t>
            </a:r>
            <a:r>
              <a:rPr lang="en-US" sz="2800" dirty="0"/>
              <a:t>Preserved remains of </a:t>
            </a:r>
            <a:r>
              <a:rPr lang="en-US" sz="2800" dirty="0" smtClean="0"/>
              <a:t>and traces of old organisms found in Sedimentary rocks. </a:t>
            </a:r>
            <a:endParaRPr lang="en-US" sz="28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* Strata </a:t>
            </a:r>
            <a:r>
              <a:rPr lang="en-US" sz="2400" dirty="0" smtClean="0"/>
              <a:t>new layers of rock cover older layers. </a:t>
            </a:r>
          </a:p>
          <a:p>
            <a:r>
              <a:rPr lang="en-US" sz="2400" dirty="0"/>
              <a:t>	* Imprints.</a:t>
            </a:r>
          </a:p>
          <a:p>
            <a:r>
              <a:rPr lang="en-US" sz="2400" dirty="0"/>
              <a:t>	*  </a:t>
            </a:r>
            <a:r>
              <a:rPr lang="en-US" sz="2400" dirty="0" smtClean="0"/>
              <a:t>molds</a:t>
            </a:r>
          </a:p>
          <a:p>
            <a:r>
              <a:rPr lang="en-US" sz="2800" dirty="0" smtClean="0"/>
              <a:t>Used for </a:t>
            </a:r>
            <a:r>
              <a:rPr lang="en-US" sz="2800" dirty="0" smtClean="0">
                <a:solidFill>
                  <a:srgbClr val="FF0000"/>
                </a:solidFill>
              </a:rPr>
              <a:t>Relative Dating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Darwin found Fossils of ocean critters in the Andes. Using Ideas of Lyell and Hutton as well as Volcanism he concluded the Earth was much older.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Absolute Dating: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Radiometric </a:t>
            </a:r>
            <a:r>
              <a:rPr lang="en-US" dirty="0"/>
              <a:t>Dating:  (ex. Carbon 14  and  Potassium 40)</a:t>
            </a:r>
          </a:p>
          <a:p>
            <a:r>
              <a:rPr lang="en-US" dirty="0"/>
              <a:t> </a:t>
            </a:r>
            <a:r>
              <a:rPr lang="en-US" b="1" u="sng" dirty="0" smtClean="0"/>
              <a:t>Geologist</a:t>
            </a:r>
            <a:r>
              <a:rPr lang="en-US" b="1" u="sng" dirty="0"/>
              <a:t>. </a:t>
            </a:r>
            <a:r>
              <a:rPr lang="en-US" b="1" dirty="0"/>
              <a:t> </a:t>
            </a:r>
            <a:r>
              <a:rPr lang="en-US" dirty="0"/>
              <a:t>People who study rocks and land forms. (</a:t>
            </a:r>
            <a:r>
              <a:rPr lang="en-US" dirty="0" err="1"/>
              <a:t>Pangea</a:t>
            </a:r>
            <a:r>
              <a:rPr lang="en-US" dirty="0"/>
              <a:t>, Continental Drift, </a:t>
            </a:r>
          </a:p>
          <a:p>
            <a:r>
              <a:rPr lang="en-US" dirty="0"/>
              <a:t>		Mid-Atlantic Ridge).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</a:t>
            </a:r>
            <a:r>
              <a:rPr lang="en-US" dirty="0" err="1" smtClean="0"/>
              <a:t>Extictions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Five separate </a:t>
            </a:r>
            <a:r>
              <a:rPr lang="en-US" sz="2800" dirty="0" smtClean="0"/>
              <a:t>Mass Extinctions</a:t>
            </a:r>
          </a:p>
          <a:p>
            <a:r>
              <a:rPr lang="en-US" sz="2800" dirty="0"/>
              <a:t>(time line of the earth)  Eras and periods.</a:t>
            </a:r>
          </a:p>
          <a:p>
            <a:pPr marL="0" indent="0">
              <a:buNone/>
            </a:pPr>
            <a:r>
              <a:rPr lang="en-US" sz="2800" b="1" u="sng" dirty="0" smtClean="0"/>
              <a:t>Precambrian </a:t>
            </a:r>
            <a:r>
              <a:rPr lang="en-US" sz="2800" b="1" u="sng" dirty="0"/>
              <a:t>Time</a:t>
            </a:r>
            <a:r>
              <a:rPr lang="en-US" sz="2800" b="1" dirty="0"/>
              <a:t>:  </a:t>
            </a:r>
            <a:r>
              <a:rPr lang="en-US" sz="2800" dirty="0"/>
              <a:t>90 % of Earths history.   Few fossils. First organisms at 3.3 BYA  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Archea</a:t>
            </a:r>
            <a:r>
              <a:rPr lang="en-US" sz="2800" dirty="0">
                <a:solidFill>
                  <a:srgbClr val="FF0000"/>
                </a:solidFill>
              </a:rPr>
              <a:t> Bacteria/Cyanobacteria</a:t>
            </a:r>
          </a:p>
          <a:p>
            <a:r>
              <a:rPr lang="en-US" sz="2800" dirty="0">
                <a:solidFill>
                  <a:srgbClr val="FF0000"/>
                </a:solidFill>
              </a:rPr>
              <a:t>2.2BYA first pollution crisis. Free Oxygen. O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 increased from 1% to 15% of the Atmosphere. This was toxic to most Bacteria. Some that survived used O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 to produce energy. Respiration!!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C62F-3DC2-4A95-880E-E1DC4B81B5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36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64" y="228600"/>
            <a:ext cx="7772400" cy="914400"/>
          </a:xfrm>
        </p:spPr>
        <p:txBody>
          <a:bodyPr/>
          <a:lstStyle/>
          <a:p>
            <a:r>
              <a:rPr lang="en-US" dirty="0" smtClean="0"/>
              <a:t>First plants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1143000"/>
          </a:xfrm>
        </p:spPr>
        <p:txBody>
          <a:bodyPr/>
          <a:lstStyle/>
          <a:p>
            <a:r>
              <a:rPr lang="en-US" dirty="0" smtClean="0"/>
              <a:t>Evolved somewhere about 3million years ago from photosynthetic prokaryotes such as Cyanobacteria,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C62F-3DC2-4A95-880E-E1DC4B81B5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098" name="Picture 2" descr="Image result for First 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7999"/>
            <a:ext cx="46482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lant ev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4114800" cy="2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10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3429000" cy="4613366"/>
          </a:xfrm>
        </p:spPr>
        <p:txBody>
          <a:bodyPr/>
          <a:lstStyle/>
          <a:p>
            <a:r>
              <a:rPr lang="en-US" dirty="0" smtClean="0"/>
              <a:t>600 Million Years ago</a:t>
            </a:r>
            <a:r>
              <a:rPr lang="en-US" dirty="0"/>
              <a:t> </a:t>
            </a:r>
            <a:r>
              <a:rPr lang="en-US" dirty="0" smtClean="0"/>
              <a:t>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Ediacaran Animals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C62F-3DC2-4A95-880E-E1DC4B81B5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 descr="Image result for ediacaran anima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10343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diacaran an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544"/>
            <a:ext cx="48768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93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Paleozoic Era:  </a:t>
            </a:r>
            <a:r>
              <a:rPr lang="en-US" dirty="0"/>
              <a:t>  (544 - 245 millions years ago)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Ordovician Period: 44MYA</a:t>
            </a:r>
          </a:p>
          <a:p>
            <a:pPr marL="457200" lvl="1" indent="0">
              <a:buNone/>
            </a:pP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rd</a:t>
            </a:r>
            <a:r>
              <a:rPr lang="en-US" sz="2000" b="1" dirty="0" smtClean="0">
                <a:solidFill>
                  <a:srgbClr val="FF0000"/>
                </a:solidFill>
              </a:rPr>
              <a:t> largest Mass Extinction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Mostly </a:t>
            </a:r>
            <a:r>
              <a:rPr lang="en-US" sz="2000" b="1" dirty="0">
                <a:solidFill>
                  <a:srgbClr val="FF0000"/>
                </a:solidFill>
              </a:rPr>
              <a:t>Sea Creatures like Graptolites, Trilobites and Brachiopods.  Caused by Increasing Ice lowering Sea-levels.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b="1" dirty="0"/>
              <a:t>Silurian Period: Many Firsts. </a:t>
            </a:r>
            <a:r>
              <a:rPr lang="en-US" sz="2000" b="1" dirty="0"/>
              <a:t>Jawless fish appear, terrestrial organisms: ancestors to spiders and Insects, Vascular plants. Fungi. 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C62F-3DC2-4A95-880E-E1DC4B81B5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40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End </a:t>
            </a:r>
            <a:r>
              <a:rPr lang="en-US" sz="2800" b="1" dirty="0"/>
              <a:t>of Paleozoic Era </a:t>
            </a:r>
          </a:p>
          <a:p>
            <a:r>
              <a:rPr lang="en-US" sz="2000" dirty="0" smtClean="0"/>
              <a:t>Began about 251MYA </a:t>
            </a:r>
            <a:r>
              <a:rPr lang="en-US" sz="2000" dirty="0">
                <a:solidFill>
                  <a:srgbClr val="FF0000"/>
                </a:solidFill>
              </a:rPr>
              <a:t>Mass Extinction 96% of all life died off. Today all organisms are decedents of the surviving 4%. </a:t>
            </a:r>
          </a:p>
          <a:p>
            <a:pPr lvl="3"/>
            <a:r>
              <a:rPr lang="en-US" sz="2000" b="1" dirty="0">
                <a:solidFill>
                  <a:srgbClr val="FF0000"/>
                </a:solidFill>
              </a:rPr>
              <a:t>Effected Corals</a:t>
            </a:r>
            <a:r>
              <a:rPr lang="en-US" sz="2000" dirty="0">
                <a:solidFill>
                  <a:srgbClr val="FF0000"/>
                </a:solidFill>
              </a:rPr>
              <a:t>. Took 100million years to form new corals. </a:t>
            </a:r>
          </a:p>
          <a:p>
            <a:pPr lvl="3"/>
            <a:r>
              <a:rPr lang="en-US" sz="2000" dirty="0">
                <a:solidFill>
                  <a:srgbClr val="FF0000"/>
                </a:solidFill>
              </a:rPr>
              <a:t>Rocks from this time period show no coral reefs or coal deposits. </a:t>
            </a:r>
          </a:p>
          <a:p>
            <a:r>
              <a:rPr lang="en-US" dirty="0" smtClean="0"/>
              <a:t>Ended about 220 million years 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C62F-3DC2-4A95-880E-E1DC4B81B5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79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Mesozoic Era:</a:t>
            </a:r>
            <a:r>
              <a:rPr lang="en-US" dirty="0"/>
              <a:t>  (Age of the Reptile)  </a:t>
            </a:r>
          </a:p>
          <a:p>
            <a:r>
              <a:rPr lang="en-US" b="1" dirty="0"/>
              <a:t>Triassic Period: 200 MYA </a:t>
            </a:r>
            <a:r>
              <a:rPr lang="en-US" sz="2400" b="1" dirty="0">
                <a:solidFill>
                  <a:srgbClr val="FF0000"/>
                </a:solidFill>
              </a:rPr>
              <a:t>lost 80% of species. </a:t>
            </a:r>
            <a:r>
              <a:rPr lang="en-US" sz="2000" b="1" dirty="0">
                <a:solidFill>
                  <a:srgbClr val="FF0000"/>
                </a:solidFill>
              </a:rPr>
              <a:t>Mass Extinction Caused by Basalt Lava flows, Asteroid impacts and Climate Change.  18million Years.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b="1" dirty="0"/>
              <a:t>Jurassic Period:</a:t>
            </a:r>
            <a:r>
              <a:rPr lang="en-US" dirty="0"/>
              <a:t>(DINOSAURS RULED)</a:t>
            </a:r>
          </a:p>
          <a:p>
            <a:r>
              <a:rPr lang="en-US" b="1" dirty="0"/>
              <a:t>Cretaceous period:  </a:t>
            </a:r>
            <a:r>
              <a:rPr lang="en-US" dirty="0"/>
              <a:t> small mammals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C62F-3DC2-4A95-880E-E1DC4B81B5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61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MASS EXTINCTION AT END OF MESOZOIC ERA: </a:t>
            </a:r>
          </a:p>
          <a:p>
            <a:r>
              <a:rPr lang="en-US" sz="2000" b="1" u="sng" dirty="0">
                <a:solidFill>
                  <a:srgbClr val="FF0000"/>
                </a:solidFill>
              </a:rPr>
              <a:t>K-T Extinction </a:t>
            </a:r>
            <a:r>
              <a:rPr lang="en-US" sz="2000" b="1" dirty="0">
                <a:solidFill>
                  <a:srgbClr val="FF0000"/>
                </a:solidFill>
              </a:rPr>
              <a:t>or Cretaceous-Tertiary Extinction</a:t>
            </a:r>
          </a:p>
          <a:p>
            <a:r>
              <a:rPr lang="en-US" dirty="0">
                <a:solidFill>
                  <a:srgbClr val="FF0000"/>
                </a:solidFill>
              </a:rPr>
              <a:t>Over 50% of all life died, Including most dinosaurs.</a:t>
            </a:r>
          </a:p>
          <a:p>
            <a:r>
              <a:rPr lang="en-US" dirty="0"/>
              <a:t>What Caused this event??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C62F-3DC2-4A95-880E-E1DC4B81B5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84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Cenozoic Era:</a:t>
            </a:r>
            <a:r>
              <a:rPr lang="en-US" dirty="0"/>
              <a:t>  (65 </a:t>
            </a:r>
            <a:r>
              <a:rPr lang="en-US" dirty="0" err="1"/>
              <a:t>mya</a:t>
            </a:r>
            <a:r>
              <a:rPr lang="en-US" dirty="0"/>
              <a:t> - present)  (Age of Mammals)</a:t>
            </a:r>
          </a:p>
          <a:p>
            <a:r>
              <a:rPr lang="en-US" b="1" dirty="0"/>
              <a:t>Tertiary Period</a:t>
            </a:r>
            <a:endParaRPr lang="en-US" dirty="0"/>
          </a:p>
          <a:p>
            <a:r>
              <a:rPr lang="en-US" b="1" dirty="0" err="1"/>
              <a:t>Quanternary</a:t>
            </a:r>
            <a:r>
              <a:rPr lang="en-US" b="1" dirty="0"/>
              <a:t> Period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C62F-3DC2-4A95-880E-E1DC4B81B5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3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that helped Shape Darwin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Aristotle: 300 BC He viewed species as fixed or unchanging. </a:t>
            </a:r>
          </a:p>
          <a:p>
            <a:pPr marL="0" indent="0">
              <a:buNone/>
            </a:pPr>
            <a:r>
              <a:rPr lang="en-US" dirty="0" smtClean="0"/>
              <a:t>Organisms could be classified on a scale  increasing in complexity. </a:t>
            </a:r>
          </a:p>
          <a:p>
            <a:pPr marL="0" indent="0">
              <a:buNone/>
            </a:pPr>
            <a:r>
              <a:rPr lang="en-US" dirty="0" smtClean="0"/>
              <a:t>Carolus Linnaeus: Made the classification system still used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C62F-3DC2-4A95-880E-E1DC4B81B5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Punctuated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Niles Eldred and Stephen Jay Gould:</a:t>
            </a:r>
          </a:p>
          <a:p>
            <a:r>
              <a:rPr lang="en-US" dirty="0"/>
              <a:t>Punctuated bursts of evolution that occur in very short periods of time. </a:t>
            </a:r>
          </a:p>
          <a:p>
            <a:r>
              <a:rPr lang="en-US" dirty="0"/>
              <a:t>Problem</a:t>
            </a:r>
          </a:p>
          <a:p>
            <a:r>
              <a:rPr lang="en-US" dirty="0"/>
              <a:t>If Rapid changes occur to organisms in natural selection  why so long without changes? </a:t>
            </a:r>
          </a:p>
          <a:p>
            <a:r>
              <a:rPr lang="en-US" dirty="0"/>
              <a:t>Both at 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C62F-3DC2-4A95-880E-E1DC4B81B5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16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Darwin’s theory for how long necks evolved in giraffes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1028" descr="rav65819_20_01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23210" y="1792224"/>
            <a:ext cx="3497580" cy="395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av65819_20_04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0"/>
            <a:ext cx="336041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rav65819_20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00400"/>
            <a:ext cx="5410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Evidence for Evolution: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charset="0"/>
              <a:buAutoNum type="arabicPeriod"/>
            </a:pPr>
            <a:r>
              <a:rPr lang="en-US" altLang="en-US" sz="3200" dirty="0">
                <a:ea typeface="ＭＳ Ｐゴシック" charset="-128"/>
              </a:rPr>
              <a:t>Direct Observations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 sz="3200" dirty="0" smtClean="0">
                <a:ea typeface="ＭＳ Ｐゴシック" charset="-128"/>
              </a:rPr>
              <a:t>Homology</a:t>
            </a:r>
          </a:p>
          <a:p>
            <a:pPr marL="881063" lvl="1" indent="-514350">
              <a:buFont typeface="Calibri" charset="0"/>
              <a:buAutoNum type="arabicPeriod"/>
            </a:pPr>
            <a:r>
              <a:rPr lang="en-US" altLang="en-US" sz="3000" dirty="0" smtClean="0"/>
              <a:t>Physical </a:t>
            </a:r>
          </a:p>
          <a:p>
            <a:pPr marL="881063" lvl="1" indent="-514350">
              <a:buFont typeface="Calibri" charset="0"/>
              <a:buAutoNum type="arabicPeriod"/>
            </a:pPr>
            <a:r>
              <a:rPr lang="en-US" altLang="en-US" sz="3000" dirty="0" smtClean="0">
                <a:ea typeface="ＭＳ Ｐゴシック" charset="-128"/>
              </a:rPr>
              <a:t>Biochemical 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 sz="3200" dirty="0" smtClean="0">
                <a:ea typeface="ＭＳ Ｐゴシック" charset="-128"/>
              </a:rPr>
              <a:t>Fossil Record</a:t>
            </a:r>
            <a:endParaRPr lang="en-US" altLang="en-US" sz="3200" dirty="0">
              <a:ea typeface="ＭＳ Ｐゴシック" charset="-128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en-US" altLang="en-US" sz="3200" dirty="0">
                <a:ea typeface="ＭＳ Ｐゴシック" charset="-128"/>
              </a:rPr>
              <a:t>Biogeography</a:t>
            </a:r>
          </a:p>
        </p:txBody>
      </p:sp>
    </p:spTree>
    <p:extLst>
      <p:ext uri="{BB962C8B-B14F-4D97-AF65-F5344CB8AC3E}">
        <p14:creationId xmlns:p14="http://schemas.microsoft.com/office/powerpoint/2010/main" val="13071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24400"/>
            <a:ext cx="8229600" cy="1447800"/>
          </a:xfrm>
        </p:spPr>
        <p:txBody>
          <a:bodyPr anchor="t"/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ea typeface="ＭＳ Ｐゴシック" charset="-128"/>
              </a:rPr>
              <a:t>Therefore, if humans can create substantial change over short time, nature can over long time.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28600"/>
          <a:ext cx="8229600" cy="3960815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Natural Selection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Artificial Selection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Nature decides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“Man” decides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Works on individual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Selective breeding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Inbreeding occurs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eg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. beaks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eg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.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dalmations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96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altLang="en-US" sz="3600" dirty="0">
                <a:ea typeface="ＭＳ Ｐゴシック" charset="-128"/>
              </a:rPr>
              <a:t>Evidence for Evolution:</a:t>
            </a:r>
            <a:br>
              <a:rPr lang="en-US" altLang="en-US" sz="3600" dirty="0">
                <a:ea typeface="ＭＳ Ｐゴシック" charset="-128"/>
              </a:rPr>
            </a:br>
            <a:r>
              <a:rPr lang="en-US" altLang="en-US" sz="3600" dirty="0">
                <a:ea typeface="ＭＳ Ｐゴシック" charset="-128"/>
              </a:rPr>
              <a:t>1. Direct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8610600" cy="2971800"/>
          </a:xfrm>
        </p:spPr>
        <p:txBody>
          <a:bodyPr/>
          <a:lstStyle/>
          <a:p>
            <a:pPr marL="0" indent="0">
              <a:buFont typeface="Wingdings 2" charset="0"/>
              <a:buNone/>
              <a:defRPr/>
            </a:pPr>
            <a:r>
              <a:rPr lang="en-US" sz="2800" dirty="0" smtClean="0"/>
              <a:t>Examples:</a:t>
            </a:r>
          </a:p>
          <a:p>
            <a:pPr>
              <a:buFont typeface="Wingdings 2" charset="0"/>
              <a:buChar char=""/>
              <a:defRPr/>
            </a:pPr>
            <a:r>
              <a:rPr lang="en-US" dirty="0" smtClean="0"/>
              <a:t>Insect populations become resistant to pesticides (DDT)</a:t>
            </a:r>
          </a:p>
          <a:p>
            <a:pPr>
              <a:buFont typeface="Wingdings 2" charset="0"/>
              <a:buChar char=""/>
              <a:defRPr/>
            </a:pPr>
            <a:r>
              <a:rPr lang="en-US" dirty="0" smtClean="0"/>
              <a:t>Antibiotic-resistant bacteria (MRSA)</a:t>
            </a:r>
          </a:p>
          <a:p>
            <a:pPr>
              <a:buFont typeface="Wingdings 2" charset="0"/>
              <a:buChar char=""/>
              <a:defRPr/>
            </a:pPr>
            <a:r>
              <a:rPr lang="en-US" dirty="0" smtClean="0"/>
              <a:t>Peppered moth (pollution in city vs. country)</a:t>
            </a:r>
          </a:p>
          <a:p>
            <a:pPr lvl="1">
              <a:buFont typeface="Wingdings 2" charset="0"/>
              <a:buChar char=""/>
              <a:defRPr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502" y="4607506"/>
            <a:ext cx="2783160" cy="2203662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607506"/>
            <a:ext cx="2855639" cy="2237431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893" y="4607506"/>
            <a:ext cx="3055938" cy="23114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7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The Rise of MRSA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(methicillin-resistant </a:t>
            </a:r>
            <a:r>
              <a:rPr lang="en-US" sz="3600" i="1" dirty="0" smtClean="0">
                <a:solidFill>
                  <a:srgbClr val="FF0000"/>
                </a:solidFill>
              </a:rPr>
              <a:t>Staphylococcus </a:t>
            </a:r>
            <a:r>
              <a:rPr lang="en-US" sz="3600" i="1" dirty="0" err="1" smtClean="0">
                <a:solidFill>
                  <a:srgbClr val="FF0000"/>
                </a:solidFill>
              </a:rPr>
              <a:t>aureus</a:t>
            </a:r>
            <a:r>
              <a:rPr lang="en-US" sz="3600" dirty="0" smtClean="0">
                <a:solidFill>
                  <a:srgbClr val="FF0000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1506" name="Picture 4" descr="22_14MRSARis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362291"/>
            <a:ext cx="6553199" cy="548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6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Evidence That </a:t>
            </a:r>
            <a:r>
              <a:rPr lang="en-US" u="sng" dirty="0" err="1"/>
              <a:t>Suports</a:t>
            </a:r>
            <a:r>
              <a:rPr lang="en-US" u="sng" dirty="0"/>
              <a:t> Darwin’s Theory: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Farmers </a:t>
            </a:r>
            <a:r>
              <a:rPr lang="en-US" b="1" u="sng" dirty="0">
                <a:solidFill>
                  <a:srgbClr val="FF0000"/>
                </a:solidFill>
              </a:rPr>
              <a:t>/ Breeders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Farmers altered and improved their own </a:t>
            </a:r>
            <a:r>
              <a:rPr lang="en-US" dirty="0" smtClean="0"/>
              <a:t>livestock </a:t>
            </a:r>
            <a:r>
              <a:rPr lang="en-US" dirty="0"/>
              <a:t>though selective breeding Techniques. (Artificial </a:t>
            </a:r>
            <a:r>
              <a:rPr lang="en-US" dirty="0" smtClean="0"/>
              <a:t>Selection)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noticed this with </a:t>
            </a:r>
            <a:r>
              <a:rPr lang="en-US" dirty="0" smtClean="0"/>
              <a:t>Pigeons</a:t>
            </a:r>
            <a:r>
              <a:rPr lang="en-US" dirty="0"/>
              <a:t>.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Population </a:t>
            </a:r>
            <a:r>
              <a:rPr lang="en-US" b="1" u="sng" dirty="0">
                <a:solidFill>
                  <a:srgbClr val="FF0000"/>
                </a:solidFill>
              </a:rPr>
              <a:t>Controls</a:t>
            </a:r>
            <a:r>
              <a:rPr lang="en-US" dirty="0"/>
              <a:t>: Over time conditions prevent the endless growth o a population</a:t>
            </a:r>
            <a:r>
              <a:rPr lang="en-US" dirty="0" smtClean="0"/>
              <a:t>. (Malthus)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1</a:t>
            </a:r>
            <a:r>
              <a:rPr lang="en-US" dirty="0"/>
              <a:t>. Famine 	2. Disease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3</a:t>
            </a:r>
            <a:r>
              <a:rPr lang="en-US" dirty="0"/>
              <a:t>. </a:t>
            </a:r>
            <a:r>
              <a:rPr lang="en-US" dirty="0" smtClean="0"/>
              <a:t>War   	4</a:t>
            </a:r>
            <a:r>
              <a:rPr lang="en-US" dirty="0"/>
              <a:t>. Drought</a:t>
            </a:r>
          </a:p>
          <a:p>
            <a:r>
              <a:rPr lang="en-US" dirty="0" smtClean="0"/>
              <a:t>These </a:t>
            </a:r>
            <a:r>
              <a:rPr lang="en-US" dirty="0"/>
              <a:t>apply to plants as well as animals.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sz="3600" dirty="0">
                <a:ea typeface="ＭＳ Ｐゴシック" charset="-128"/>
              </a:rPr>
              <a:t>Evidence for Evolution:</a:t>
            </a:r>
            <a:br>
              <a:rPr lang="en-US" altLang="en-US" sz="3600" dirty="0">
                <a:ea typeface="ＭＳ Ｐゴシック" charset="-128"/>
              </a:rPr>
            </a:br>
            <a:r>
              <a:rPr lang="en-US" altLang="en-US" sz="3600" dirty="0" smtClean="0">
                <a:ea typeface="ＭＳ Ｐゴシック" charset="-128"/>
              </a:rPr>
              <a:t>2. </a:t>
            </a:r>
            <a:r>
              <a:rPr lang="en-US" altLang="en-US" sz="3600" dirty="0">
                <a:ea typeface="ＭＳ Ｐゴシック" charset="-128"/>
              </a:rPr>
              <a:t>Homology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163"/>
            <a:ext cx="8534400" cy="438943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FF0000"/>
                </a:solidFill>
                <a:ea typeface="ＭＳ Ｐゴシック" charset="-128"/>
              </a:rPr>
              <a:t>Homology</a:t>
            </a:r>
            <a:r>
              <a:rPr lang="en-US" altLang="en-US" dirty="0">
                <a:ea typeface="ＭＳ Ｐゴシック" charset="-128"/>
              </a:rPr>
              <a:t>: characteristics in related species can have </a:t>
            </a:r>
            <a:r>
              <a:rPr lang="en-US" altLang="en-US" i="1" dirty="0">
                <a:ea typeface="ＭＳ Ｐゴシック" charset="-128"/>
              </a:rPr>
              <a:t>underlying similarity </a:t>
            </a:r>
            <a:r>
              <a:rPr lang="en-US" altLang="en-US" dirty="0">
                <a:ea typeface="ＭＳ Ｐゴシック" charset="-128"/>
              </a:rPr>
              <a:t>even though functions may differ</a:t>
            </a:r>
          </a:p>
          <a:p>
            <a:pPr marL="0" indent="0">
              <a:buNone/>
            </a:pP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09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8E31-D2DC-40EA-9D87-3FD6F0ED7C1B}" type="slidenum">
              <a:rPr lang="en-US"/>
              <a:pPr/>
              <a:t>49</a:t>
            </a:fld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F3FFF"/>
                </a:solidFill>
              </a:rPr>
              <a:t>Homologous Structures</a:t>
            </a:r>
          </a:p>
        </p:txBody>
      </p:sp>
      <p:pic>
        <p:nvPicPr>
          <p:cNvPr id="28678" name="Picture 6" descr="homology_among_vert_c_la_4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7696200" cy="3551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5535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 smtClean="0"/>
              <a:t>Ideas that helped Shape Darwin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486400" cy="5410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Malthusian Doctrine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1798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(Thomas Malthus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Economist: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observed that the human birth rate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than the death rate.  If it continued,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humans would run out of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room and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food.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(Malthusian Doctrine referred to during famine, war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disease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cause variations.</a:t>
            </a:r>
          </a:p>
          <a:p>
            <a:endParaRPr lang="en-US" dirty="0"/>
          </a:p>
        </p:txBody>
      </p:sp>
      <p:pic>
        <p:nvPicPr>
          <p:cNvPr id="1026" name="Picture 2" descr="Image result for Thomas Malth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47" y="762000"/>
            <a:ext cx="328730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omas Malth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20" y="3429000"/>
            <a:ext cx="344142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886700" cy="4351338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70C0"/>
                </a:solidFill>
              </a:rPr>
              <a:t>Homologous structures</a:t>
            </a:r>
            <a:r>
              <a:rPr lang="en-US" altLang="en-US" dirty="0"/>
              <a:t>: similar anatomy from common ancestors (</a:t>
            </a:r>
            <a:r>
              <a:rPr lang="en-US" altLang="en-US" dirty="0" err="1"/>
              <a:t>eg</a:t>
            </a:r>
            <a:r>
              <a:rPr lang="en-US" altLang="en-US" dirty="0"/>
              <a:t>. forelimbs of human/cat/whale/bat</a:t>
            </a:r>
            <a:r>
              <a:rPr lang="en-US" altLang="en-US" dirty="0" smtClean="0"/>
              <a:t>)</a:t>
            </a:r>
          </a:p>
          <a:p>
            <a:r>
              <a:rPr lang="en-US" dirty="0"/>
              <a:t>Similar features that originated in a common ancestor</a:t>
            </a:r>
          </a:p>
          <a:p>
            <a:r>
              <a:rPr lang="en-US" dirty="0"/>
              <a:t>Develop from same embryonic structure</a:t>
            </a:r>
          </a:p>
          <a:p>
            <a:r>
              <a:rPr lang="en-US" dirty="0"/>
              <a:t>Have similar structure but different </a:t>
            </a:r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25602" name="Picture 3" descr="22_15HomologousForelimb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55" y="2449367"/>
            <a:ext cx="7543800" cy="399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Convergent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800600"/>
          </a:xfrm>
        </p:spPr>
        <p:txBody>
          <a:bodyPr/>
          <a:lstStyle/>
          <a:p>
            <a:r>
              <a:rPr lang="en-US" altLang="en-US" sz="2800">
                <a:ea typeface="ＭＳ Ｐゴシック" charset="-128"/>
              </a:rPr>
              <a:t>Distantly related species can resemble one another</a:t>
            </a:r>
          </a:p>
          <a:p>
            <a:r>
              <a:rPr lang="en-US" altLang="en-US" sz="2800" i="1">
                <a:solidFill>
                  <a:srgbClr val="0000FF"/>
                </a:solidFill>
                <a:ea typeface="ＭＳ Ｐゴシック" charset="-128"/>
              </a:rPr>
              <a:t>Similar problem, similar solutions!</a:t>
            </a:r>
          </a:p>
          <a:p>
            <a:r>
              <a:rPr lang="en-US" altLang="en-US" sz="2800" b="1" u="sng">
                <a:solidFill>
                  <a:srgbClr val="FF0000"/>
                </a:solidFill>
                <a:ea typeface="ＭＳ Ｐゴシック" charset="-128"/>
              </a:rPr>
              <a:t>Analogous structures</a:t>
            </a:r>
            <a:r>
              <a:rPr lang="en-US" altLang="en-US" sz="2800">
                <a:ea typeface="ＭＳ Ｐゴシック" charset="-128"/>
              </a:rPr>
              <a:t>: similar structures, function in similar environments</a:t>
            </a:r>
          </a:p>
          <a:p>
            <a:pPr lvl="1"/>
            <a:r>
              <a:rPr lang="en-US" altLang="en-US" sz="2800"/>
              <a:t>Eg. Torpedo shape of shark, penguin, &amp; dolphin</a:t>
            </a:r>
          </a:p>
        </p:txBody>
      </p:sp>
      <p:pic>
        <p:nvPicPr>
          <p:cNvPr id="4" name="Picture 3" descr="22_18_ConvergentEvolu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3267"/>
            <a:ext cx="3733800" cy="243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4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Convergent Evolution: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Unrelated organisms evolve similar body parts which best suits</a:t>
            </a:r>
          </a:p>
          <a:p>
            <a:r>
              <a:rPr lang="en-US" dirty="0" smtClean="0"/>
              <a:t>the </a:t>
            </a:r>
            <a:r>
              <a:rPr lang="en-US" dirty="0"/>
              <a:t>environment. </a:t>
            </a:r>
            <a:r>
              <a:rPr lang="en-US" dirty="0" smtClean="0"/>
              <a:t>(</a:t>
            </a:r>
            <a:r>
              <a:rPr lang="en-US" dirty="0"/>
              <a:t>dolphins, fish, </a:t>
            </a:r>
            <a:r>
              <a:rPr lang="en-US" dirty="0" smtClean="0"/>
              <a:t>penguins all have similar body shapes and parts.)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http://www.pbs.org/wgbh/nova/evolution/evolution-action-salamanders.html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34045"/>
            <a:ext cx="3615503" cy="312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1524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Vestigial Structures</a:t>
            </a:r>
            <a:r>
              <a:rPr lang="en-US" altLang="en-US" sz="2400" dirty="0">
                <a:solidFill>
                  <a:srgbClr val="FF0000"/>
                </a:solidFill>
              </a:rPr>
              <a:t>: </a:t>
            </a:r>
            <a:r>
              <a:rPr lang="en-US" altLang="en-US" sz="2400" dirty="0"/>
              <a:t>structures w/little or no use (</a:t>
            </a:r>
            <a:r>
              <a:rPr lang="en-US" altLang="en-US" sz="2400" dirty="0" err="1"/>
              <a:t>eg</a:t>
            </a:r>
            <a:r>
              <a:rPr lang="en-US" altLang="en-US" sz="2400" dirty="0"/>
              <a:t>. flightless bird </a:t>
            </a:r>
            <a:r>
              <a:rPr lang="en-US" altLang="en-US" sz="2400" dirty="0" smtClean="0"/>
              <a:t>wings)</a:t>
            </a:r>
          </a:p>
          <a:p>
            <a:pPr lvl="1"/>
            <a:r>
              <a:rPr lang="en-US" sz="2000" dirty="0" smtClean="0"/>
              <a:t>Organism </a:t>
            </a:r>
            <a:r>
              <a:rPr lang="en-US" sz="2000" dirty="0"/>
              <a:t>with vestigial feature share common ancestry with an organism that has a functional version of the same </a:t>
            </a:r>
            <a:r>
              <a:rPr lang="en-US" sz="2000" dirty="0" smtClean="0"/>
              <a:t>feature</a:t>
            </a:r>
            <a:endParaRPr lang="en-US" sz="2000" dirty="0"/>
          </a:p>
        </p:txBody>
      </p:sp>
      <p:pic>
        <p:nvPicPr>
          <p:cNvPr id="2765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3" y="1934369"/>
            <a:ext cx="19812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81794"/>
            <a:ext cx="1905000" cy="243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225030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81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40290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762000" y="4572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Whale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42576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1219200" y="43434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Snake</a:t>
            </a:r>
          </a:p>
        </p:txBody>
      </p:sp>
      <p:pic>
        <p:nvPicPr>
          <p:cNvPr id="11270" name="Picture 7" descr="xfig32_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35242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1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C0C7-E625-4FBD-BA6E-FF9045A2D3AA}" type="slidenum">
              <a:rPr lang="en-US"/>
              <a:pPr/>
              <a:t>55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>
                <a:solidFill>
                  <a:srgbClr val="3F3FFF"/>
                </a:solidFill>
              </a:rPr>
              <a:t>Post-Darwin Evolution Evidence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495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/>
              <a:t>Comparative anatomy</a:t>
            </a:r>
          </a:p>
          <a:p>
            <a:pPr>
              <a:buFontTx/>
              <a:buNone/>
            </a:pPr>
            <a:r>
              <a:rPr lang="en-US" sz="2800" dirty="0"/>
              <a:t>- </a:t>
            </a:r>
            <a:r>
              <a:rPr lang="en-US" sz="2800" b="1" dirty="0">
                <a:solidFill>
                  <a:srgbClr val="FF0000"/>
                </a:solidFill>
              </a:rPr>
              <a:t>Homologous structures</a:t>
            </a:r>
            <a:r>
              <a:rPr lang="en-US" sz="2800" dirty="0"/>
              <a:t> have same evolutionary origin, but different structure and function.</a:t>
            </a:r>
          </a:p>
          <a:p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- </a:t>
            </a:r>
            <a:r>
              <a:rPr lang="en-US" sz="2800" b="1" dirty="0">
                <a:solidFill>
                  <a:srgbClr val="FF0000"/>
                </a:solidFill>
              </a:rPr>
              <a:t>Analogous structures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have similar structure and function, but different evolutionary origin.</a:t>
            </a:r>
          </a:p>
        </p:txBody>
      </p:sp>
    </p:spTree>
    <p:extLst>
      <p:ext uri="{BB962C8B-B14F-4D97-AF65-F5344CB8AC3E}">
        <p14:creationId xmlns:p14="http://schemas.microsoft.com/office/powerpoint/2010/main" val="2284962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2. </a:t>
            </a:r>
            <a:r>
              <a:rPr lang="en-US" b="1" u="sng" smtClean="0"/>
              <a:t>Similar Body Structure:</a:t>
            </a:r>
            <a:endParaRPr lang="en-US" smtClean="0"/>
          </a:p>
          <a:p>
            <a:r>
              <a:rPr lang="en-US" smtClean="0"/>
              <a:t>*  Homologous Structures </a:t>
            </a:r>
          </a:p>
          <a:p>
            <a:r>
              <a:rPr lang="en-US" smtClean="0"/>
              <a:t>Bird wings, dog legs (same bones)</a:t>
            </a:r>
          </a:p>
          <a:p>
            <a:r>
              <a:rPr lang="en-US" smtClean="0"/>
              <a:t>* Vestigial organs. </a:t>
            </a:r>
          </a:p>
          <a:p>
            <a:r>
              <a:rPr lang="en-US" smtClean="0"/>
              <a:t>(don’t serve a function anymore. Tail bone, appendix, ear muscle, legs on snakes, etc)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60906"/>
            <a:ext cx="7886700" cy="3120494"/>
          </a:xfrm>
        </p:spPr>
        <p:txBody>
          <a:bodyPr/>
          <a:lstStyle/>
          <a:p>
            <a:r>
              <a:rPr lang="en-US" altLang="en-US" sz="2800" b="1" u="sng" dirty="0">
                <a:solidFill>
                  <a:srgbClr val="0070C0"/>
                </a:solidFill>
              </a:rPr>
              <a:t>Embryonic homologies</a:t>
            </a:r>
            <a:r>
              <a:rPr lang="en-US" altLang="en-US" sz="2800" dirty="0"/>
              <a:t>: </a:t>
            </a:r>
            <a:r>
              <a:rPr lang="en-US" altLang="en-US" sz="2800" dirty="0" smtClean="0"/>
              <a:t>Similar early in </a:t>
            </a:r>
            <a:r>
              <a:rPr lang="en-US" altLang="en-US" sz="2800" dirty="0"/>
              <a:t>development (</a:t>
            </a:r>
            <a:r>
              <a:rPr lang="en-US" altLang="en-US" sz="2800" dirty="0" err="1"/>
              <a:t>eg</a:t>
            </a:r>
            <a:r>
              <a:rPr lang="en-US" altLang="en-US" sz="2800" dirty="0"/>
              <a:t>. vertebrate embryos with tail &amp; pharyngeal pouches</a:t>
            </a:r>
            <a:r>
              <a:rPr lang="en-US" altLang="en-US" sz="2800" dirty="0" smtClean="0"/>
              <a:t>)\</a:t>
            </a:r>
          </a:p>
          <a:p>
            <a:pPr lvl="1"/>
            <a:r>
              <a:rPr lang="en-US" sz="2800" dirty="0" smtClean="0"/>
              <a:t>gill </a:t>
            </a:r>
            <a:r>
              <a:rPr lang="en-US" sz="2800" dirty="0"/>
              <a:t>slits, </a:t>
            </a:r>
            <a:r>
              <a:rPr lang="en-US" sz="2800" dirty="0" smtClean="0"/>
              <a:t>notochord. Etc.</a:t>
            </a:r>
          </a:p>
          <a:p>
            <a:pPr lvl="1"/>
            <a:r>
              <a:rPr lang="en-US" sz="2800" dirty="0" smtClean="0"/>
              <a:t>Similarity </a:t>
            </a:r>
            <a:r>
              <a:rPr lang="en-US" sz="2800" dirty="0"/>
              <a:t>in all cells(Organelles, </a:t>
            </a:r>
            <a:r>
              <a:rPr lang="en-US" sz="2800" dirty="0" smtClean="0"/>
              <a:t>mitosis</a:t>
            </a:r>
            <a:r>
              <a:rPr lang="en-US" sz="2800" dirty="0"/>
              <a:t>, </a:t>
            </a:r>
            <a:r>
              <a:rPr lang="en-US" sz="2800" dirty="0" smtClean="0"/>
              <a:t>meiosis,  Energy use &amp; DNA base pairs.</a:t>
            </a:r>
            <a:endParaRPr lang="en-US" sz="2800" dirty="0"/>
          </a:p>
        </p:txBody>
      </p:sp>
      <p:pic>
        <p:nvPicPr>
          <p:cNvPr id="26626" name="Picture 3" descr="22_16_HomologousEmbryo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4454"/>
            <a:ext cx="4991100" cy="30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9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Embryonic Stages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rationalconclusions.com/images/citations/Science%20of%20Evolution%20-%20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36634"/>
            <a:ext cx="5943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2895600"/>
            <a:ext cx="5791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599" y="4216191"/>
            <a:ext cx="5715001" cy="2032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3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3"/>
          <p:cNvSpPr>
            <a:spLocks noGrp="1"/>
          </p:cNvSpPr>
          <p:nvPr>
            <p:ph idx="1"/>
          </p:nvPr>
        </p:nvSpPr>
        <p:spPr>
          <a:xfrm>
            <a:off x="228600" y="457199"/>
            <a:ext cx="5334000" cy="5951231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400" b="1" u="sng" dirty="0">
                <a:solidFill>
                  <a:srgbClr val="0070C0"/>
                </a:solidFill>
              </a:rPr>
              <a:t>Molecular homologies</a:t>
            </a:r>
            <a:r>
              <a:rPr lang="en-US" altLang="en-US" sz="2400" dirty="0"/>
              <a:t>: similar DNA and amino acid </a:t>
            </a:r>
            <a:r>
              <a:rPr lang="en-US" altLang="en-US" sz="2400" dirty="0" smtClean="0"/>
              <a:t>sequences</a:t>
            </a:r>
          </a:p>
          <a:p>
            <a:pPr lvl="1"/>
            <a:r>
              <a:rPr lang="en-US" altLang="en-US" sz="2000" dirty="0" smtClean="0">
                <a:ea typeface="ＭＳ Ｐゴシック" charset="-128"/>
              </a:rPr>
              <a:t>Compare </a:t>
            </a:r>
            <a:r>
              <a:rPr lang="en-US" altLang="en-US" sz="2000" dirty="0">
                <a:ea typeface="ＭＳ Ｐゴシック" charset="-128"/>
              </a:rPr>
              <a:t>DNA and amino acid </a:t>
            </a:r>
            <a:r>
              <a:rPr lang="en-US" altLang="en-US" sz="2000" dirty="0" smtClean="0">
                <a:ea typeface="ＭＳ Ｐゴシック" charset="-128"/>
              </a:rPr>
              <a:t>sequences</a:t>
            </a:r>
          </a:p>
          <a:p>
            <a:pPr lvl="1"/>
            <a:r>
              <a:rPr lang="en-US" sz="2100" dirty="0" smtClean="0"/>
              <a:t>The </a:t>
            </a:r>
            <a:r>
              <a:rPr lang="en-US" sz="2100" dirty="0"/>
              <a:t>more similar the proteins are in different species the more closely related the species </a:t>
            </a:r>
            <a:r>
              <a:rPr lang="en-US" sz="2100" dirty="0" smtClean="0"/>
              <a:t>are</a:t>
            </a:r>
          </a:p>
          <a:p>
            <a:pPr lvl="1"/>
            <a:endParaRPr lang="en-US" sz="2100" dirty="0"/>
          </a:p>
          <a:p>
            <a:r>
              <a:rPr lang="en-US" sz="2400" dirty="0" smtClean="0">
                <a:solidFill>
                  <a:srgbClr val="7030A0"/>
                </a:solidFill>
              </a:rPr>
              <a:t>Molecular clock </a:t>
            </a:r>
            <a:r>
              <a:rPr lang="en-US" sz="2400" dirty="0" smtClean="0"/>
              <a:t>– some genes and other regions of genomes appear to evolve at constant rates</a:t>
            </a:r>
          </a:p>
          <a:p>
            <a:pPr lvl="1"/>
            <a:r>
              <a:rPr lang="en-US" sz="2100" dirty="0" smtClean="0"/>
              <a:t>A lot of changes/mutations in a gene must mean the species has been around longer</a:t>
            </a:r>
          </a:p>
          <a:p>
            <a:pPr lvl="1"/>
            <a:r>
              <a:rPr lang="en-US" sz="2400" dirty="0"/>
              <a:t>The greater the similarity, the more recently the organisms are considered to have diverged from a common </a:t>
            </a:r>
            <a:r>
              <a:rPr lang="en-US" sz="2400" dirty="0" smtClean="0"/>
              <a:t>ancestor</a:t>
            </a:r>
            <a:endParaRPr lang="en-US" sz="2100" dirty="0" smtClean="0"/>
          </a:p>
          <a:p>
            <a:endParaRPr lang="en-US" sz="2400" dirty="0" smtClean="0"/>
          </a:p>
          <a:p>
            <a:r>
              <a:rPr lang="en-US" sz="2400" dirty="0" smtClean="0"/>
              <a:t>Our </a:t>
            </a:r>
            <a:r>
              <a:rPr lang="en-US" sz="2400" dirty="0"/>
              <a:t>increased understanding of DNA and protein structures has led to the development of more accurate </a:t>
            </a:r>
            <a:r>
              <a:rPr lang="en-US" sz="2400" b="1" dirty="0">
                <a:solidFill>
                  <a:srgbClr val="FF0000"/>
                </a:solidFill>
              </a:rPr>
              <a:t>phylogenetic </a:t>
            </a:r>
            <a:r>
              <a:rPr lang="en-US" sz="2400" b="1" dirty="0" smtClean="0">
                <a:solidFill>
                  <a:srgbClr val="FF0000"/>
                </a:solidFill>
              </a:rPr>
              <a:t>trees</a:t>
            </a:r>
          </a:p>
        </p:txBody>
      </p:sp>
      <p:pic>
        <p:nvPicPr>
          <p:cNvPr id="2867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71" y="762001"/>
            <a:ext cx="343678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6800" y="625454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https://www.youtube.com/watch?v=lIEoO5KdPvg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40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4953000" cy="5410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George Cuvier</a:t>
            </a:r>
            <a:r>
              <a:rPr lang="en-US" dirty="0" smtClean="0"/>
              <a:t>: Paleontologist 1760’s 1830’s.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older the stratum of Rock the more dissimilar the fossils are from current life forms.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noticed that some species disappeared and new species appear.  Extinction.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 believer in Evolution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C62F-3DC2-4A95-880E-E1DC4B81B5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31337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3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D408-31BB-48F8-9C9E-44EE038440C3}" type="slidenum">
              <a:rPr lang="en-US"/>
              <a:pPr/>
              <a:t>60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>
                <a:solidFill>
                  <a:srgbClr val="4F4FFF"/>
                </a:solidFill>
              </a:rPr>
              <a:t>Post-Darwin Evolution Evidence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43400" cy="435108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Molecular Evidence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- Our increased understanding of DNA and protein structures has led to the development of more accurate </a:t>
            </a:r>
            <a:r>
              <a:rPr lang="en-US" b="1" dirty="0">
                <a:solidFill>
                  <a:srgbClr val="FF0000"/>
                </a:solidFill>
              </a:rPr>
              <a:t>phylogenetic trees</a:t>
            </a:r>
            <a:r>
              <a:rPr lang="en-US" dirty="0"/>
              <a:t>.</a:t>
            </a:r>
          </a:p>
        </p:txBody>
      </p:sp>
      <p:pic>
        <p:nvPicPr>
          <p:cNvPr id="111622" name="Picture 6" descr="molecules_reflect_e_c_la_4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752600"/>
            <a:ext cx="4191000" cy="388778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47900" y="59512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www.youtube.com/watch?v=lIEoO5KdPvg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1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229600" cy="1143000"/>
          </a:xfrm>
        </p:spPr>
        <p:txBody>
          <a:bodyPr/>
          <a:lstStyle/>
          <a:p>
            <a:r>
              <a:rPr lang="en-US" altLang="en-US" sz="3600" dirty="0">
                <a:ea typeface="ＭＳ Ｐゴシック" charset="-128"/>
              </a:rPr>
              <a:t>Evidence for Evolution:</a:t>
            </a:r>
            <a:br>
              <a:rPr lang="en-US" altLang="en-US" sz="3600" dirty="0">
                <a:ea typeface="ＭＳ Ｐゴシック" charset="-128"/>
              </a:rPr>
            </a:br>
            <a:r>
              <a:rPr lang="en-US" altLang="en-US" sz="3600" dirty="0" smtClean="0">
                <a:ea typeface="ＭＳ Ｐゴシック" charset="-128"/>
              </a:rPr>
              <a:t>3. </a:t>
            </a:r>
            <a:r>
              <a:rPr lang="en-US" altLang="en-US" sz="3600" dirty="0">
                <a:ea typeface="ＭＳ Ｐゴシック" charset="-128"/>
              </a:rPr>
              <a:t>Fossil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7244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  <a:ea typeface="ＭＳ Ｐゴシック" charset="-128"/>
              </a:rPr>
              <a:t>Fossils</a:t>
            </a:r>
            <a:r>
              <a:rPr lang="en-US" altLang="en-US" sz="2800" dirty="0">
                <a:ea typeface="ＭＳ Ｐゴシック" charset="-128"/>
              </a:rPr>
              <a:t> = remains or traces of organisms from past</a:t>
            </a:r>
          </a:p>
          <a:p>
            <a:pPr lvl="1"/>
            <a:r>
              <a:rPr lang="en-US" altLang="en-US" sz="2500" dirty="0">
                <a:ea typeface="ＭＳ Ｐゴシック" charset="-128"/>
              </a:rPr>
              <a:t>Found in </a:t>
            </a:r>
            <a:r>
              <a:rPr lang="en-US" altLang="en-US" sz="2500" b="1" i="1" dirty="0">
                <a:solidFill>
                  <a:srgbClr val="0000FF"/>
                </a:solidFill>
                <a:ea typeface="ＭＳ Ｐゴシック" charset="-128"/>
              </a:rPr>
              <a:t>sedimentary rock</a:t>
            </a:r>
          </a:p>
          <a:p>
            <a:r>
              <a:rPr lang="en-US" altLang="en-US" sz="2800" b="1" dirty="0">
                <a:solidFill>
                  <a:srgbClr val="FF0000"/>
                </a:solidFill>
                <a:ea typeface="ＭＳ Ｐゴシック" charset="-128"/>
              </a:rPr>
              <a:t>Paleontology</a:t>
            </a:r>
            <a:r>
              <a:rPr lang="en-US" altLang="en-US" sz="2800" dirty="0">
                <a:ea typeface="ＭＳ Ｐゴシック" charset="-128"/>
              </a:rPr>
              <a:t>: study of fossils</a:t>
            </a:r>
          </a:p>
          <a:p>
            <a:r>
              <a:rPr lang="en-US" altLang="en-US" sz="2800" dirty="0">
                <a:ea typeface="ＭＳ Ｐゴシック" charset="-128"/>
              </a:rPr>
              <a:t>Show evolutionary changes that occur over time and origin of major new groups of organisms</a:t>
            </a:r>
          </a:p>
          <a:p>
            <a:endParaRPr lang="en-US" altLang="en-US" sz="2800" dirty="0">
              <a:ea typeface="ＭＳ Ｐゴシック" charset="-128"/>
            </a:endParaRPr>
          </a:p>
        </p:txBody>
      </p:sp>
      <p:pic>
        <p:nvPicPr>
          <p:cNvPr id="22531" name="Picture 4" descr="22_19_AnkleBone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19600"/>
            <a:ext cx="5203825" cy="2271713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304800" y="624840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Ankle bones</a:t>
            </a:r>
          </a:p>
        </p:txBody>
      </p:sp>
    </p:spTree>
    <p:extLst>
      <p:ext uri="{BB962C8B-B14F-4D97-AF65-F5344CB8AC3E}">
        <p14:creationId xmlns:p14="http://schemas.microsoft.com/office/powerpoint/2010/main" val="37955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1752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sz="2800" dirty="0" smtClean="0">
                <a:ea typeface="ＭＳ Ｐゴシック" charset="-128"/>
                <a:sym typeface="Wingdings" charset="2"/>
              </a:rPr>
              <a:t>Transitional </a:t>
            </a:r>
            <a:r>
              <a:rPr lang="en-US" altLang="en-US" sz="2800" dirty="0">
                <a:ea typeface="ＭＳ Ｐゴシック" charset="-128"/>
                <a:sym typeface="Wingdings" charset="2"/>
              </a:rPr>
              <a:t>forms = </a:t>
            </a:r>
            <a:r>
              <a:rPr lang="en-US" sz="2800" dirty="0"/>
              <a:t>fossils that contain features of several </a:t>
            </a:r>
            <a:r>
              <a:rPr lang="en-US" sz="2800" dirty="0" smtClean="0"/>
              <a:t>species (</a:t>
            </a:r>
            <a:r>
              <a:rPr lang="en-US" altLang="en-US" sz="2800" dirty="0" smtClean="0">
                <a:ea typeface="ＭＳ Ｐゴシック" charset="-128"/>
                <a:sym typeface="Wingdings" charset="2"/>
              </a:rPr>
              <a:t>links </a:t>
            </a:r>
            <a:r>
              <a:rPr lang="en-US" altLang="en-US" sz="2800" dirty="0">
                <a:ea typeface="ＭＳ Ｐゴシック" charset="-128"/>
                <a:sym typeface="Wingdings" charset="2"/>
              </a:rPr>
              <a:t>to modern </a:t>
            </a:r>
            <a:r>
              <a:rPr lang="en-US" altLang="en-US" sz="2800" dirty="0" smtClean="0">
                <a:ea typeface="ＭＳ Ｐゴシック" charset="-128"/>
                <a:sym typeface="Wingdings" charset="2"/>
              </a:rPr>
              <a:t>species)</a:t>
            </a:r>
          </a:p>
          <a:p>
            <a:pPr lvl="1"/>
            <a:r>
              <a:rPr lang="en-US" dirty="0" smtClean="0"/>
              <a:t>Derived </a:t>
            </a:r>
            <a:r>
              <a:rPr lang="en-US" dirty="0"/>
              <a:t>trait – new traits not in ancestral species</a:t>
            </a:r>
          </a:p>
          <a:p>
            <a:pPr lvl="1"/>
            <a:r>
              <a:rPr lang="en-US" dirty="0"/>
              <a:t>Ancestral traits – primitive features in ancestral </a:t>
            </a:r>
            <a:r>
              <a:rPr lang="en-US" dirty="0" smtClean="0"/>
              <a:t>species</a:t>
            </a:r>
            <a:endParaRPr lang="en-US" altLang="en-US" sz="2800" dirty="0">
              <a:ea typeface="ＭＳ Ｐゴシック" charset="-128"/>
            </a:endParaRPr>
          </a:p>
          <a:p>
            <a:pPr marL="511175" indent="-514350"/>
            <a:endParaRPr lang="en-US" altLang="en-US" sz="2800" dirty="0">
              <a:ea typeface="ＭＳ Ｐゴシック" charset="-128"/>
            </a:endParaRP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88" y="3048000"/>
            <a:ext cx="3779611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6" y="3414712"/>
            <a:ext cx="3505200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8180" y="6300272"/>
            <a:ext cx="1556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/>
              <a:t>Archaeoptyerx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Evolutionary </a:t>
            </a:r>
            <a:r>
              <a:rPr lang="en-US" b="1" u="sng" dirty="0" smtClean="0">
                <a:solidFill>
                  <a:srgbClr val="FF0000"/>
                </a:solidFill>
              </a:rPr>
              <a:t>Tree:</a:t>
            </a:r>
            <a:r>
              <a:rPr lang="en-US" dirty="0" smtClean="0"/>
              <a:t> </a:t>
            </a:r>
            <a:r>
              <a:rPr lang="en-US" dirty="0"/>
              <a:t>A linear chart showing how species might be related.  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www.bozemanscience.com/cladograms</a:t>
            </a:r>
            <a:r>
              <a:rPr lang="en-US" dirty="0" smtClean="0"/>
              <a:t>  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Adaptive Radiation</a:t>
            </a:r>
            <a:r>
              <a:rPr lang="en-US" dirty="0">
                <a:solidFill>
                  <a:srgbClr val="FF0000"/>
                </a:solidFill>
              </a:rPr>
              <a:t>:  </a:t>
            </a:r>
            <a:r>
              <a:rPr lang="en-US" dirty="0"/>
              <a:t>One species evolved into many different species.</a:t>
            </a:r>
          </a:p>
          <a:p>
            <a:r>
              <a:rPr lang="en-US" dirty="0"/>
              <a:t> </a:t>
            </a:r>
          </a:p>
          <a:p>
            <a:r>
              <a:rPr lang="en-US" b="1" u="sng" dirty="0" err="1">
                <a:solidFill>
                  <a:srgbClr val="FF0000"/>
                </a:solidFill>
              </a:rPr>
              <a:t>Coevolution</a:t>
            </a:r>
            <a:r>
              <a:rPr lang="en-US" b="1" u="sng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Two unrelated organism evolve together and become dependent on each</a:t>
            </a:r>
          </a:p>
          <a:p>
            <a:r>
              <a:rPr lang="en-US" dirty="0"/>
              <a:t>	 other.  (ex.  Certain bees and </a:t>
            </a:r>
            <a:r>
              <a:rPr lang="en-US" dirty="0" smtClean="0"/>
              <a:t>flowers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www.bozemanscience.com/coevolution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/>
            </a:r>
            <a:br>
              <a:rPr lang="en-US" b="1" u="sng" dirty="0" smtClean="0">
                <a:solidFill>
                  <a:srgbClr val="FF0000"/>
                </a:solidFill>
              </a:rPr>
            </a:br>
            <a:r>
              <a:rPr lang="en-US" b="1" u="sng" dirty="0" smtClean="0">
                <a:solidFill>
                  <a:srgbClr val="FF0000"/>
                </a:solidFill>
              </a:rPr>
              <a:t>Evolutionary </a:t>
            </a:r>
            <a:r>
              <a:rPr lang="en-US" b="1" u="sng" dirty="0">
                <a:solidFill>
                  <a:srgbClr val="FF0000"/>
                </a:solidFill>
              </a:rPr>
              <a:t>Tree:</a:t>
            </a:r>
            <a:r>
              <a:rPr lang="en-US" dirty="0"/>
              <a:t> A linear chart showing how species might be related.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www2.sluh.org/bioweb/bi100/focussheets/fssolfiles/fssolchordate.htm#t9r-d</a:t>
            </a: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www.bozemanscience.com/cladograms</a:t>
            </a:r>
            <a:r>
              <a:rPr lang="en-US" dirty="0" smtClean="0"/>
              <a:t>  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Principle of </a:t>
            </a:r>
            <a:r>
              <a:rPr lang="en-US" u="sng" dirty="0"/>
              <a:t> </a:t>
            </a:r>
            <a:r>
              <a:rPr lang="en-US" b="1" u="sng" dirty="0" smtClean="0">
                <a:solidFill>
                  <a:srgbClr val="FF0000"/>
                </a:solidFill>
              </a:rPr>
              <a:t>Parsimony: </a:t>
            </a:r>
            <a:r>
              <a:rPr lang="en-US" dirty="0" smtClean="0"/>
              <a:t>The best hypothesis has the fewest assumptions.</a:t>
            </a:r>
          </a:p>
          <a:p>
            <a:r>
              <a:rPr lang="en-US" dirty="0" smtClean="0"/>
              <a:t>In evolution it would have the fewest evolutionary events. 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evolution.berkeley.edu/evolibrary/images/evo/sixchars_hypoth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71763"/>
            <a:ext cx="27051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lassconnection.s3.amazonaws.com/754/flashcards/2026754/gif/cladogram1135544819176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41814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Evolutionary Tree</a:t>
            </a:r>
            <a:endParaRPr lang="en-US" dirty="0"/>
          </a:p>
        </p:txBody>
      </p:sp>
      <p:pic>
        <p:nvPicPr>
          <p:cNvPr id="29698" name="Picture 2" descr="22_17TreeThinkingInfo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47875"/>
            <a:ext cx="6705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6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C62F-3DC2-4A95-880E-E1DC4B81B5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http://photos1.blogger.com/blogger/977/1192/1600/horseev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337" y="-29777"/>
            <a:ext cx="4062663" cy="688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7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/>
            </a:r>
            <a:br>
              <a:rPr lang="en-US" b="1" u="sng" dirty="0" smtClean="0">
                <a:solidFill>
                  <a:srgbClr val="FF0000"/>
                </a:solidFill>
              </a:rPr>
            </a:br>
            <a:r>
              <a:rPr lang="en-US" b="1" u="sng" dirty="0" smtClean="0">
                <a:solidFill>
                  <a:srgbClr val="FF0000"/>
                </a:solidFill>
              </a:rPr>
              <a:t>Adaptive </a:t>
            </a:r>
            <a:r>
              <a:rPr lang="en-US" b="1" u="sng" dirty="0">
                <a:solidFill>
                  <a:srgbClr val="FF0000"/>
                </a:solidFill>
              </a:rPr>
              <a:t>Radiation</a:t>
            </a:r>
            <a:r>
              <a:rPr lang="en-US" dirty="0">
                <a:solidFill>
                  <a:srgbClr val="FF0000"/>
                </a:solidFill>
              </a:rPr>
              <a:t>:  </a:t>
            </a:r>
            <a:r>
              <a:rPr lang="en-US" dirty="0"/>
              <a:t>One species evolved into many different species.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http://vignette2.wikia.nocookie.net/dragonflyissuesinevolution13/images/f/f5/Adaptive-radiation_Darwins_finches.jpg/revision/latest?cb=201308312213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324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1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Adaptive Radiation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http://www.cell.com/cms/attachment/601753/4744056/g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19955"/>
            <a:ext cx="77343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3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sz="3600">
                <a:ea typeface="ＭＳ Ｐゴシック" charset="-128"/>
              </a:rPr>
              <a:t>Evidence for Evolution:</a:t>
            </a:r>
            <a:br>
              <a:rPr lang="en-US" altLang="en-US" sz="3600">
                <a:ea typeface="ＭＳ Ｐゴシック" charset="-128"/>
              </a:rPr>
            </a:br>
            <a:r>
              <a:rPr lang="en-US" altLang="en-US" sz="3600">
                <a:ea typeface="ＭＳ Ｐゴシック" charset="-128"/>
              </a:rPr>
              <a:t>4. Biogeography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389438"/>
          </a:xfrm>
        </p:spPr>
        <p:txBody>
          <a:bodyPr/>
          <a:lstStyle/>
          <a:p>
            <a:r>
              <a:rPr lang="en-US" altLang="en-US" sz="2800" b="1" u="sng">
                <a:solidFill>
                  <a:srgbClr val="FF0000"/>
                </a:solidFill>
                <a:ea typeface="ＭＳ Ｐゴシック" charset="-128"/>
              </a:rPr>
              <a:t>Biogeography</a:t>
            </a:r>
            <a:r>
              <a:rPr lang="en-US" altLang="en-US" sz="2800">
                <a:ea typeface="ＭＳ Ｐゴシック" charset="-128"/>
              </a:rPr>
              <a:t> = geographic distribution of a species</a:t>
            </a:r>
          </a:p>
          <a:p>
            <a:r>
              <a:rPr lang="en-US" altLang="en-US" sz="2800">
                <a:ea typeface="ＭＳ Ｐゴシック" charset="-128"/>
              </a:rPr>
              <a:t>Species in nearby geographic areas resemble each other</a:t>
            </a:r>
          </a:p>
          <a:p>
            <a:r>
              <a:rPr lang="en-US" altLang="en-US" sz="2800" i="1">
                <a:solidFill>
                  <a:srgbClr val="0000FF"/>
                </a:solidFill>
                <a:ea typeface="ＭＳ Ｐゴシック" charset="-128"/>
              </a:rPr>
              <a:t>Continental drift </a:t>
            </a:r>
            <a:r>
              <a:rPr lang="en-US" altLang="en-US" sz="2800">
                <a:ea typeface="ＭＳ Ｐゴシック" charset="-128"/>
              </a:rPr>
              <a:t>and </a:t>
            </a:r>
            <a:r>
              <a:rPr lang="en-US" altLang="en-US" sz="2800" i="1">
                <a:solidFill>
                  <a:srgbClr val="0000FF"/>
                </a:solidFill>
                <a:ea typeface="ＭＳ Ｐゴシック" charset="-128"/>
              </a:rPr>
              <a:t>Pangaea</a:t>
            </a:r>
            <a:r>
              <a:rPr lang="en-US" altLang="en-US" sz="2800">
                <a:ea typeface="ＭＳ Ｐゴシック" charset="-128"/>
              </a:rPr>
              <a:t> explains similarities on different continents</a:t>
            </a:r>
          </a:p>
          <a:p>
            <a:r>
              <a:rPr lang="en-US" altLang="en-US" sz="2800" b="1" u="sng">
                <a:solidFill>
                  <a:srgbClr val="FF0000"/>
                </a:solidFill>
                <a:ea typeface="ＭＳ Ｐゴシック" charset="-128"/>
              </a:rPr>
              <a:t>Endemic species</a:t>
            </a:r>
            <a:r>
              <a:rPr lang="en-US" altLang="en-US" sz="2800">
                <a:ea typeface="ＭＳ Ｐゴシック" charset="-128"/>
              </a:rPr>
              <a:t>: found at a certain geographic location and nowhere else</a:t>
            </a:r>
          </a:p>
          <a:p>
            <a:pPr lvl="1"/>
            <a:r>
              <a:rPr lang="en-US" altLang="en-US" sz="2800"/>
              <a:t>Eg. Marine iguanas in the Galapagos</a:t>
            </a:r>
          </a:p>
        </p:txBody>
      </p:sp>
    </p:spTree>
    <p:extLst>
      <p:ext uri="{BB962C8B-B14F-4D97-AF65-F5344CB8AC3E}">
        <p14:creationId xmlns:p14="http://schemas.microsoft.com/office/powerpoint/2010/main" val="37990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Early Ideas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53340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Jean-Baptiste de </a:t>
            </a:r>
            <a:r>
              <a:rPr lang="en-US" dirty="0" err="1" smtClean="0">
                <a:solidFill>
                  <a:srgbClr val="FF0000"/>
                </a:solidFill>
              </a:rPr>
              <a:t>Lamark</a:t>
            </a:r>
            <a:r>
              <a:rPr lang="en-US" dirty="0" smtClean="0">
                <a:solidFill>
                  <a:srgbClr val="FF0000"/>
                </a:solidFill>
              </a:rPr>
              <a:t>: 1744-1829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Lamarck’s theory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Before Darwin. first to realize living organisms change over time.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(Published 1809)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or disuse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acquired or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inherited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characteristics which were passed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to their offspring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also thought that evolution occurred because organisms had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drive to become more complexed.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did recognize global evolution.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Jean Baptiste Lamar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71600"/>
            <a:ext cx="20955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56488"/>
            <a:ext cx="8305800" cy="819912"/>
          </a:xfrm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Island Biogeography</a:t>
            </a:r>
            <a:endParaRPr lang="en-US" dirty="0"/>
          </a:p>
        </p:txBody>
      </p:sp>
      <p:pic>
        <p:nvPicPr>
          <p:cNvPr id="327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03400"/>
            <a:ext cx="61722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0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72312"/>
          </a:xfrm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Galapagos Tortoises</a:t>
            </a:r>
            <a:endParaRPr lang="en-US" dirty="0"/>
          </a:p>
        </p:txBody>
      </p:sp>
      <p:pic>
        <p:nvPicPr>
          <p:cNvPr id="337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812165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8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Biogeographic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leads to Reproductive isolation. </a:t>
            </a:r>
          </a:p>
          <a:p>
            <a:r>
              <a:rPr lang="en-US" dirty="0" smtClean="0"/>
              <a:t>**</a:t>
            </a:r>
            <a:r>
              <a:rPr lang="en-US" dirty="0"/>
              <a:t>Once Reproductive isolation </a:t>
            </a:r>
            <a:r>
              <a:rPr lang="en-US" dirty="0" smtClean="0"/>
              <a:t>happens </a:t>
            </a:r>
            <a:r>
              <a:rPr lang="en-US" dirty="0"/>
              <a:t>natural selection usually increases the difference between </a:t>
            </a:r>
            <a:r>
              <a:rPr lang="en-US" dirty="0" smtClean="0"/>
              <a:t>separate </a:t>
            </a:r>
            <a:r>
              <a:rPr lang="en-US" dirty="0"/>
              <a:t>populations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 </a:t>
            </a:r>
            <a:r>
              <a:rPr lang="en-US" u="sng" dirty="0" smtClean="0">
                <a:solidFill>
                  <a:srgbClr val="FF0000"/>
                </a:solidFill>
              </a:rPr>
              <a:t>Behavioral Isolation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en-US" b="1" dirty="0" smtClean="0">
                <a:solidFill>
                  <a:srgbClr val="FF0000"/>
                </a:solidFill>
              </a:rPr>
              <a:t>Obtaining Food</a:t>
            </a:r>
            <a:r>
              <a:rPr lang="en-US" dirty="0" smtClean="0"/>
              <a:t>. The individuals that obtain food the easiest will look much healthier and therefore  have a better chance of mating.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Mechanical Isolation: Shape of body or body parts.</a:t>
            </a:r>
          </a:p>
          <a:p>
            <a:r>
              <a:rPr lang="en-US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www.bozemanscience.com/003-genetic-drift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Endosymbiosis</a:t>
            </a: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Endosymbiosis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	-proposal that eukaryotic organelles evolved through a symbiotic relationship </a:t>
            </a:r>
          </a:p>
          <a:p>
            <a:pPr>
              <a:buNone/>
            </a:pPr>
            <a:r>
              <a:rPr lang="en-US" dirty="0" smtClean="0"/>
              <a:t>	-one cell engulfed a second cell and a symbiotic relationship developed</a:t>
            </a:r>
          </a:p>
          <a:p>
            <a:pPr>
              <a:buNone/>
            </a:pPr>
            <a:r>
              <a:rPr lang="en-US" dirty="0" smtClean="0"/>
              <a:t>	-mitochondria and chloroplasts are thought to have evolved this way 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Endosymbiosis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Much evidence supports this </a:t>
            </a:r>
            <a:r>
              <a:rPr lang="en-US" dirty="0" err="1" smtClean="0"/>
              <a:t>endosymbiosis</a:t>
            </a:r>
            <a:r>
              <a:rPr lang="en-US" dirty="0" smtClean="0"/>
              <a:t> theory.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Mitochondria and chloroplasts: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-have 2 membranes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-possess DNA and </a:t>
            </a:r>
            <a:r>
              <a:rPr lang="en-US" dirty="0" err="1" smtClean="0"/>
              <a:t>ribosomes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-are about the size of a prokaryotic cell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-divide by a process similar to bacteria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av65819_04_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54432" y="1508760"/>
            <a:ext cx="2635135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 </a:t>
            </a:r>
            <a:r>
              <a:rPr lang="en-US" b="1" u="sng" dirty="0">
                <a:solidFill>
                  <a:srgbClr val="FF0000"/>
                </a:solidFill>
              </a:rPr>
              <a:t>Macro-Evolution: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Change over a large period of </a:t>
            </a:r>
            <a:r>
              <a:rPr lang="en-US" dirty="0" smtClean="0"/>
              <a:t>time</a:t>
            </a:r>
            <a:r>
              <a:rPr lang="en-US" dirty="0"/>
              <a:t> </a:t>
            </a:r>
            <a:r>
              <a:rPr lang="en-US" dirty="0" smtClean="0"/>
              <a:t>to an entire species so that it may form a new species.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23</a:t>
            </a:r>
            <a:br>
              <a:rPr lang="en-US" dirty="0" smtClean="0"/>
            </a:br>
            <a:r>
              <a:rPr lang="en-US" dirty="0" smtClean="0"/>
              <a:t>Evolution Of Populations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C62F-3DC2-4A95-880E-E1DC4B81B5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Image result for Evolution of Popul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96" y="1600200"/>
            <a:ext cx="6017307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6428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C62F-3DC2-4A95-880E-E1DC4B81B5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 descr="Image result for Evolution of Popul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" y="77832"/>
            <a:ext cx="8880566" cy="66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316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av65819_20_0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13" y="457200"/>
            <a:ext cx="6961187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5715000"/>
            <a:ext cx="5935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Lamarck’s theory of how giraffes’ long necks evolved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 </a:t>
            </a:r>
            <a:r>
              <a:rPr lang="en-US" b="1" u="sng" dirty="0">
                <a:solidFill>
                  <a:srgbClr val="FF0000"/>
                </a:solidFill>
              </a:rPr>
              <a:t>Micro-Evolution</a:t>
            </a:r>
            <a:r>
              <a:rPr lang="en-US" u="sng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Change over a small period of </a:t>
            </a:r>
            <a:r>
              <a:rPr lang="en-US" dirty="0" smtClean="0"/>
              <a:t>time to an individual population of a species</a:t>
            </a:r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Kittlewell</a:t>
            </a:r>
            <a:r>
              <a:rPr lang="en-US" b="1" dirty="0"/>
              <a:t>:</a:t>
            </a:r>
            <a:r>
              <a:rPr lang="en-US" dirty="0"/>
              <a:t>  A scientist who proved that the species of Peppered Moths changed over a few years due to the change in tree color.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5A2512F-A995-4E11-9C1A-B3F98EC84C86}" type="slidenum">
              <a:rPr lang="en-US" sz="1400">
                <a:solidFill>
                  <a:srgbClr val="000000"/>
                </a:solidFill>
              </a:rPr>
              <a:pPr/>
              <a:t>81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4400" b="0" smtClean="0">
                <a:solidFill>
                  <a:srgbClr val="0000FF"/>
                </a:solidFill>
              </a:rPr>
              <a:t>Maintenance of Variation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</a:rPr>
              <a:t>Frequency-dependent selection</a:t>
            </a:r>
            <a:r>
              <a:rPr lang="en-US" smtClean="0">
                <a:solidFill>
                  <a:srgbClr val="FF0000"/>
                </a:solidFill>
              </a:rPr>
              <a:t>:</a:t>
            </a:r>
            <a:r>
              <a:rPr lang="en-US" smtClean="0"/>
              <a:t>  depends on how frequently or infrequently a phenotype occurs in a population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Negative frequency-dependent selection:</a:t>
            </a:r>
            <a:r>
              <a:rPr lang="en-US" smtClean="0"/>
              <a:t>  rare phenotypes are favored by selection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Positive frequency-dependent selection:</a:t>
            </a:r>
            <a:r>
              <a:rPr lang="en-US" smtClean="0"/>
              <a:t>  common phenotypes are favored; variation is eliminated from the population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Strength of selection changes through time</a:t>
            </a:r>
          </a:p>
        </p:txBody>
      </p:sp>
    </p:spTree>
    <p:extLst>
      <p:ext uri="{BB962C8B-B14F-4D97-AF65-F5344CB8AC3E}">
        <p14:creationId xmlns:p14="http://schemas.microsoft.com/office/powerpoint/2010/main" val="152784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41CC2B8-E82E-4A9A-B469-9E49E11C687F}" type="slidenum">
              <a:rPr lang="en-US" sz="1400">
                <a:solidFill>
                  <a:srgbClr val="000000"/>
                </a:solidFill>
              </a:rPr>
              <a:pPr/>
              <a:t>82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3505200"/>
          </a:xfrm>
        </p:spPr>
        <p:txBody>
          <a:bodyPr/>
          <a:lstStyle/>
          <a:p>
            <a:pPr eaLnBrk="1" hangingPunct="1"/>
            <a:r>
              <a:rPr lang="en-US" smtClean="0"/>
              <a:t>Fitness of a phenotype does not depend on its frequency</a:t>
            </a:r>
          </a:p>
          <a:p>
            <a:pPr eaLnBrk="1" hangingPunct="1"/>
            <a:r>
              <a:rPr lang="en-US" smtClean="0"/>
              <a:t>Environmental changes lead to oscillation in selection</a:t>
            </a:r>
          </a:p>
          <a:p>
            <a:pPr eaLnBrk="1" hangingPunct="1"/>
            <a:endParaRPr lang="en-US" smtClean="0"/>
          </a:p>
        </p:txBody>
      </p:sp>
      <p:pic>
        <p:nvPicPr>
          <p:cNvPr id="43012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" r="62366" b="49875"/>
          <a:stretch>
            <a:fillRect/>
          </a:stretch>
        </p:blipFill>
        <p:spPr bwMode="auto">
          <a:xfrm>
            <a:off x="1752600" y="3810000"/>
            <a:ext cx="51816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103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400" b="0" smtClean="0">
                <a:solidFill>
                  <a:srgbClr val="0000FF"/>
                </a:solidFill>
              </a:rPr>
              <a:t>Maintenance of Variation</a:t>
            </a:r>
          </a:p>
        </p:txBody>
      </p:sp>
    </p:spTree>
    <p:extLst>
      <p:ext uri="{BB962C8B-B14F-4D97-AF65-F5344CB8AC3E}">
        <p14:creationId xmlns:p14="http://schemas.microsoft.com/office/powerpoint/2010/main" val="30372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Hardy-Weinberg Principle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Godfrey H. Hardy</a:t>
            </a:r>
            <a:r>
              <a:rPr lang="en-US" dirty="0" smtClean="0"/>
              <a:t>:  English mathematician</a:t>
            </a:r>
            <a:br>
              <a:rPr lang="en-US" dirty="0" smtClean="0"/>
            </a:br>
            <a:r>
              <a:rPr lang="en-US" dirty="0" smtClean="0"/>
              <a:t>Wilhelm Weinberg:  German physician</a:t>
            </a:r>
            <a:br>
              <a:rPr lang="en-US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Concluded that: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dirty="0" smtClean="0"/>
              <a:t>The original proportions of the genotypes in a population will remain constant from generation to generation as long as five assumptions are 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Hardy-Weinberg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Five assumptions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  <a:r>
              <a:rPr lang="en-US" dirty="0" smtClean="0"/>
              <a:t> </a:t>
            </a:r>
          </a:p>
          <a:p>
            <a:pPr marL="609600" indent="-609600">
              <a:buFont typeface="Times" pitchFamily="50" charset="0"/>
              <a:buAutoNum type="arabicPeriod"/>
            </a:pPr>
            <a:r>
              <a:rPr lang="en-US" dirty="0" smtClean="0"/>
              <a:t>No mutation takes place</a:t>
            </a:r>
          </a:p>
          <a:p>
            <a:pPr marL="609600" indent="-609600">
              <a:buFont typeface="Times" pitchFamily="50" charset="0"/>
              <a:buAutoNum type="arabicPeriod"/>
            </a:pPr>
            <a:r>
              <a:rPr lang="en-US" dirty="0" smtClean="0"/>
              <a:t>No genes are transferred to or from 	      other sources</a:t>
            </a:r>
          </a:p>
          <a:p>
            <a:pPr marL="609600" indent="-609600">
              <a:buFont typeface="Times" pitchFamily="50" charset="0"/>
              <a:buAutoNum type="arabicPeriod"/>
            </a:pPr>
            <a:r>
              <a:rPr lang="en-US" dirty="0" smtClean="0"/>
              <a:t>Random mating is occurring</a:t>
            </a:r>
          </a:p>
          <a:p>
            <a:pPr marL="609600" indent="-609600">
              <a:buFont typeface="Times" pitchFamily="50" charset="0"/>
              <a:buAutoNum type="arabicPeriod"/>
            </a:pPr>
            <a:r>
              <a:rPr lang="en-US" dirty="0" smtClean="0"/>
              <a:t>The population size is very large</a:t>
            </a:r>
          </a:p>
          <a:p>
            <a:pPr marL="609600" indent="-609600">
              <a:buFont typeface="Times" pitchFamily="50" charset="0"/>
              <a:buAutoNum type="arabicPeriod"/>
            </a:pPr>
            <a:r>
              <a:rPr lang="en-US" dirty="0" smtClean="0"/>
              <a:t>No selection occurs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Hardy-Weinberg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Calculate genotype frequencies with a  binomial expansion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		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</a:rPr>
              <a:t>p+q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b="1" i="1" dirty="0" smtClean="0">
                <a:solidFill>
                  <a:srgbClr val="FF0000"/>
                </a:solidFill>
              </a:rPr>
              <a:t> = p</a:t>
            </a:r>
            <a:r>
              <a:rPr lang="en-US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b="1" i="1" dirty="0" smtClean="0">
                <a:solidFill>
                  <a:srgbClr val="FF0000"/>
                </a:solidFill>
              </a:rPr>
              <a:t> + 2pq + q</a:t>
            </a:r>
            <a:r>
              <a:rPr lang="en-US" b="1" i="1" baseline="30000" dirty="0" smtClean="0">
                <a:solidFill>
                  <a:srgbClr val="FF0000"/>
                </a:solidFill>
              </a:rPr>
              <a:t>2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i="1" dirty="0" smtClean="0"/>
              <a:t>p</a:t>
            </a:r>
            <a:r>
              <a:rPr lang="en-US" dirty="0" smtClean="0"/>
              <a:t> = individuals homozygous dominant for first allele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2</a:t>
            </a:r>
            <a:r>
              <a:rPr lang="en-US" i="1" dirty="0" smtClean="0"/>
              <a:t>pq</a:t>
            </a:r>
            <a:r>
              <a:rPr lang="en-US" dirty="0" smtClean="0"/>
              <a:t> = individuals heterozygous for both alleles</a:t>
            </a:r>
          </a:p>
          <a:p>
            <a:pPr>
              <a:lnSpc>
                <a:spcPct val="90000"/>
              </a:lnSpc>
            </a:pPr>
            <a:r>
              <a:rPr lang="en-US" i="1" dirty="0" smtClean="0"/>
              <a:t>q</a:t>
            </a:r>
            <a:r>
              <a:rPr lang="en-US" dirty="0" smtClean="0"/>
              <a:t> = individuals homozygous recessive for second allele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because there are only two alleles: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p plus q must always equal </a:t>
            </a:r>
          </a:p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FF0000"/>
                </a:solidFill>
                <a:hlinkClick r:id="rId3"/>
              </a:rPr>
              <a:t>www.bozemanscience.com/solving-hardy-weinberg-problems</a:t>
            </a:r>
            <a:r>
              <a:rPr lang="en-US" i="1" dirty="0" smtClean="0">
                <a:solidFill>
                  <a:srgbClr val="FF0000"/>
                </a:solidFill>
              </a:rPr>
              <a:t>  </a:t>
            </a:r>
            <a:endParaRPr lang="en-US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rav65819_20_03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91740" y="2674620"/>
            <a:ext cx="416052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76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AFC52F7-F24D-4E41-9CE1-31B187E7CA10}" type="slidenum">
              <a:rPr lang="en-US" sz="1400">
                <a:solidFill>
                  <a:srgbClr val="000000"/>
                </a:solidFill>
              </a:rPr>
              <a:pPr/>
              <a:t>87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2209800"/>
          </a:xfrm>
        </p:spPr>
        <p:txBody>
          <a:bodyPr/>
          <a:lstStyle/>
          <a:p>
            <a:pPr algn="l" eaLnBrk="1" hangingPunct="1"/>
            <a:r>
              <a:rPr lang="en-US" sz="3200" b="0" smtClean="0">
                <a:solidFill>
                  <a:schemeClr val="tx1"/>
                </a:solidFill>
              </a:rPr>
              <a:t>A population </a:t>
            </a:r>
            <a:r>
              <a:rPr lang="en-US" sz="3200" b="0" i="1" smtClean="0">
                <a:solidFill>
                  <a:srgbClr val="FF0000"/>
                </a:solidFill>
              </a:rPr>
              <a:t>not</a:t>
            </a:r>
            <a:r>
              <a:rPr lang="en-US" sz="3200" b="0" smtClean="0">
                <a:solidFill>
                  <a:schemeClr val="tx1"/>
                </a:solidFill>
              </a:rPr>
              <a:t> in Hardy-Weinberg equilibrium indicates that one or more of the five evolutionary agents are operating in a population</a:t>
            </a:r>
            <a:endParaRPr lang="en-US" sz="2800" smtClean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81000" y="58674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Five agents of evolutionary change</a:t>
            </a:r>
            <a:endParaRPr lang="en-US" sz="2800" b="1" smtClean="0">
              <a:solidFill>
                <a:srgbClr val="000000"/>
              </a:solidFill>
            </a:endParaRPr>
          </a:p>
        </p:txBody>
      </p:sp>
      <p:pic>
        <p:nvPicPr>
          <p:cNvPr id="14341" name="Picture 6" descr="rav65819_20_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09031"/>
            <a:ext cx="26209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rav65819_20_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34" y="2409031"/>
            <a:ext cx="2917825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1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0AFEC91-8816-446B-9433-D74CBE40D031}" type="slidenum">
              <a:rPr lang="en-US" sz="1400">
                <a:solidFill>
                  <a:srgbClr val="000000"/>
                </a:solidFill>
              </a:rPr>
              <a:pPr/>
              <a:t>88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81000" y="58674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Five agents of evolutionary change</a:t>
            </a:r>
            <a:endParaRPr lang="en-US" sz="2800" b="1" smtClean="0">
              <a:solidFill>
                <a:srgbClr val="000000"/>
              </a:solidFill>
            </a:endParaRPr>
          </a:p>
        </p:txBody>
      </p:sp>
      <p:pic>
        <p:nvPicPr>
          <p:cNvPr id="15365" name="Picture 6" descr="rav65819_20_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411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rav65819_20_04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733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1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AA69FF6-2C72-4D85-8280-D30AB9CA1536}" type="slidenum">
              <a:rPr lang="en-US" sz="1400">
                <a:solidFill>
                  <a:srgbClr val="000000"/>
                </a:solidFill>
              </a:rPr>
              <a:pPr/>
              <a:t>89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381000" y="58674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Five agents of evolutionary change</a:t>
            </a:r>
            <a:endParaRPr lang="en-US" sz="2800" b="1" smtClean="0">
              <a:solidFill>
                <a:srgbClr val="000000"/>
              </a:solidFill>
            </a:endParaRPr>
          </a:p>
        </p:txBody>
      </p:sp>
      <p:pic>
        <p:nvPicPr>
          <p:cNvPr id="16389" name="Picture 6" descr="rav65819_20_04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52578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43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that helped Shape Darwin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6324600" cy="55245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 Lyell’s Book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Principle of Geology 1820’s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proposed the Earth was Millions of Years Old not a few thousand.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Time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he found ocean floor fossils he referred back to this book. Influenced by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Hutton (Father of Modern Geology)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proposed that the same geologic principles that  occur today must have occurred in the past. 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of Uniformitarianism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upload.wikimedia.org/wikipedia/commons/7/7b/Sir_Charles_Lyell%2C_1st_B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2755392" cy="335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85857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/>
              <a:t>If the species migrated near each other 3 possible outcome could happen.</a:t>
            </a:r>
          </a:p>
          <a:p>
            <a:r>
              <a:rPr lang="en-US" b="1" dirty="0" smtClean="0"/>
              <a:t>1</a:t>
            </a:r>
            <a:r>
              <a:rPr lang="en-US" dirty="0"/>
              <a:t>. </a:t>
            </a:r>
            <a:r>
              <a:rPr lang="en-US" b="1" dirty="0" err="1">
                <a:solidFill>
                  <a:srgbClr val="FF0000"/>
                </a:solidFill>
              </a:rPr>
              <a:t>coexistance</a:t>
            </a:r>
            <a:r>
              <a:rPr lang="en-US" dirty="0"/>
              <a:t> if they occupy different niches.</a:t>
            </a:r>
          </a:p>
          <a:p>
            <a:r>
              <a:rPr lang="en-US" b="1" dirty="0" smtClean="0"/>
              <a:t>2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Extinction</a:t>
            </a:r>
            <a:r>
              <a:rPr lang="en-US" dirty="0"/>
              <a:t> if they occupy the same niche and compete.</a:t>
            </a:r>
          </a:p>
          <a:p>
            <a:r>
              <a:rPr lang="en-US" b="1" dirty="0" smtClean="0"/>
              <a:t>3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Further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Evolution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if one species has many genetic variations </a:t>
            </a:r>
            <a:r>
              <a:rPr lang="en-US" dirty="0" smtClean="0"/>
              <a:t>this </a:t>
            </a:r>
            <a:r>
              <a:rPr lang="en-US" dirty="0"/>
              <a:t>may be the result.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BEED98D-8D4F-4F61-8ADE-60410BE393BB}" type="slidenum">
              <a:rPr lang="en-US" sz="1400">
                <a:solidFill>
                  <a:srgbClr val="000000"/>
                </a:solidFill>
              </a:rPr>
              <a:pPr/>
              <a:t>91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400" b="0" smtClean="0">
                <a:solidFill>
                  <a:srgbClr val="0000FF"/>
                </a:solidFill>
              </a:rPr>
              <a:t>Genetic Drift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153400" cy="5181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Genetic drift:</a:t>
            </a:r>
            <a:r>
              <a:rPr lang="en-US" dirty="0" smtClean="0"/>
              <a:t>  Random fluctuation in allele frequencies over time by chance</a:t>
            </a:r>
          </a:p>
          <a:p>
            <a:pPr lvl="2" eaLnBrk="1" hangingPunct="1"/>
            <a:r>
              <a:rPr lang="en-US" sz="3200" dirty="0" smtClean="0"/>
              <a:t>important in small populations</a:t>
            </a:r>
          </a:p>
          <a:p>
            <a:pPr lvl="3" eaLnBrk="1" hangingPunct="1"/>
            <a:r>
              <a:rPr lang="en-US" sz="3200" b="1" dirty="0" smtClean="0">
                <a:solidFill>
                  <a:srgbClr val="FF0000"/>
                </a:solidFill>
              </a:rPr>
              <a:t>founder effect</a:t>
            </a:r>
            <a:r>
              <a:rPr lang="en-US" sz="3200" dirty="0" smtClean="0"/>
              <a:t> - few individuals found new population (small allelic pool)</a:t>
            </a:r>
          </a:p>
          <a:p>
            <a:pPr lvl="3" eaLnBrk="1" hangingPunct="1"/>
            <a:r>
              <a:rPr lang="en-US" sz="3200" b="1" dirty="0" smtClean="0">
                <a:solidFill>
                  <a:srgbClr val="FF0000"/>
                </a:solidFill>
              </a:rPr>
              <a:t>bottleneck effect</a:t>
            </a:r>
            <a:r>
              <a:rPr lang="en-US" sz="3200" dirty="0" smtClean="0"/>
              <a:t> - drastic reduction in population, and gene pool size</a:t>
            </a:r>
          </a:p>
        </p:txBody>
      </p:sp>
    </p:spTree>
    <p:extLst>
      <p:ext uri="{BB962C8B-B14F-4D97-AF65-F5344CB8AC3E}">
        <p14:creationId xmlns:p14="http://schemas.microsoft.com/office/powerpoint/2010/main" val="16939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b="1" dirty="0">
                <a:solidFill>
                  <a:srgbClr val="FF0000"/>
                </a:solidFill>
              </a:rPr>
              <a:t>Reproductive isolation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caused by gene pooling the genes change 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Development of a New Species: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(Speciation)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All </a:t>
            </a:r>
            <a:r>
              <a:rPr lang="en-US" dirty="0"/>
              <a:t>species eat different foods and live in </a:t>
            </a:r>
            <a:r>
              <a:rPr lang="en-US" dirty="0" smtClean="0"/>
              <a:t>different </a:t>
            </a:r>
            <a:r>
              <a:rPr lang="en-US" dirty="0"/>
              <a:t>areas or the organisms will not survive. This role that an organism plays is called a </a:t>
            </a:r>
            <a:r>
              <a:rPr lang="en-US" b="1" u="sng" dirty="0">
                <a:solidFill>
                  <a:srgbClr val="FF0000"/>
                </a:solidFill>
              </a:rPr>
              <a:t>Niche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  <a:r>
              <a:rPr lang="en-US" dirty="0" smtClean="0"/>
              <a:t>If </a:t>
            </a:r>
            <a:r>
              <a:rPr lang="en-US" dirty="0"/>
              <a:t>Two organisms </a:t>
            </a:r>
            <a:r>
              <a:rPr lang="en-US" dirty="0" smtClean="0"/>
              <a:t>occupy </a:t>
            </a:r>
            <a:r>
              <a:rPr lang="en-US" dirty="0"/>
              <a:t>the same niche than they must compete.  and no two </a:t>
            </a:r>
            <a:r>
              <a:rPr lang="en-US" dirty="0" err="1" smtClean="0"/>
              <a:t>speicies</a:t>
            </a:r>
            <a:r>
              <a:rPr lang="en-US" dirty="0" smtClean="0"/>
              <a:t> </a:t>
            </a:r>
            <a:r>
              <a:rPr lang="en-US" dirty="0"/>
              <a:t>can </a:t>
            </a:r>
            <a:r>
              <a:rPr lang="en-US" dirty="0" smtClean="0"/>
              <a:t>occupy </a:t>
            </a:r>
            <a:r>
              <a:rPr lang="en-US" dirty="0"/>
              <a:t>the same </a:t>
            </a:r>
            <a:r>
              <a:rPr lang="en-US" dirty="0" smtClean="0"/>
              <a:t>niche </a:t>
            </a:r>
            <a:r>
              <a:rPr lang="en-US" dirty="0"/>
              <a:t>or very long.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b="1" dirty="0">
                <a:solidFill>
                  <a:srgbClr val="FF0000"/>
                </a:solidFill>
              </a:rPr>
              <a:t>Parent birds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came from the South American mainland to the island. How?</a:t>
            </a:r>
          </a:p>
          <a:p>
            <a:r>
              <a:rPr lang="en-US" dirty="0"/>
              <a:t>2. The island caused a </a:t>
            </a:r>
            <a:r>
              <a:rPr lang="en-US" b="1" dirty="0" smtClean="0">
                <a:solidFill>
                  <a:srgbClr val="FF0000"/>
                </a:solidFill>
              </a:rPr>
              <a:t>separation</a:t>
            </a:r>
            <a:r>
              <a:rPr lang="en-US" dirty="0" smtClean="0"/>
              <a:t> </a:t>
            </a:r>
            <a:r>
              <a:rPr lang="en-US" dirty="0"/>
              <a:t>of the population.</a:t>
            </a:r>
          </a:p>
          <a:p>
            <a:r>
              <a:rPr lang="en-US" dirty="0"/>
              <a:t> </a:t>
            </a:r>
            <a:r>
              <a:rPr lang="en-US" dirty="0" smtClean="0"/>
              <a:t>3</a:t>
            </a:r>
            <a:r>
              <a:rPr lang="en-US" dirty="0"/>
              <a:t>. Once separated changes in the gene pool occur.</a:t>
            </a:r>
          </a:p>
          <a:p>
            <a:r>
              <a:rPr lang="en-US" dirty="0" smtClean="0"/>
              <a:t>This </a:t>
            </a:r>
            <a:r>
              <a:rPr lang="en-US" dirty="0"/>
              <a:t>depends on the niche and this may lead to </a:t>
            </a:r>
            <a:r>
              <a:rPr lang="en-US" dirty="0" smtClean="0"/>
              <a:t>phenotypic </a:t>
            </a:r>
            <a:r>
              <a:rPr lang="en-US" dirty="0"/>
              <a:t>	</a:t>
            </a:r>
            <a:r>
              <a:rPr lang="en-US" dirty="0" smtClean="0"/>
              <a:t>differences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av65819_21_01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381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rav65819_21_01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"/>
            <a:ext cx="42672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av65819_21_01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8140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av65819_21_01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581400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b="1" u="sng" dirty="0">
                <a:solidFill>
                  <a:srgbClr val="FF0000"/>
                </a:solidFill>
              </a:rPr>
              <a:t>Survival of the fittest”: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Species of Organisms compete for food and space to </a:t>
            </a:r>
            <a:r>
              <a:rPr lang="en-US" dirty="0" err="1"/>
              <a:t>live.Those</a:t>
            </a:r>
            <a:r>
              <a:rPr lang="en-US" dirty="0"/>
              <a:t> that can are </a:t>
            </a:r>
            <a:r>
              <a:rPr lang="en-US" dirty="0" err="1"/>
              <a:t>consided</a:t>
            </a:r>
            <a:r>
              <a:rPr lang="en-US" dirty="0"/>
              <a:t> more fit and win the struggle to exist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</a:rPr>
              <a:t>Genetic Fitness: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fitness of an organism is based on the </a:t>
            </a:r>
            <a:r>
              <a:rPr lang="en-US" b="1" u="sng" dirty="0"/>
              <a:t>genetic makeup.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</a:rPr>
              <a:t>Gene Variation: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All organisms are genetically different. (Mutations and Gene shuffling)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C8CF000-40ED-4FA4-870D-0FBE8D078E8A}" type="slidenum">
              <a:rPr lang="en-US" sz="1400">
                <a:solidFill>
                  <a:srgbClr val="000000"/>
                </a:solidFill>
              </a:rPr>
              <a:pPr/>
              <a:t>97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4648200"/>
          </a:xfrm>
        </p:spPr>
        <p:txBody>
          <a:bodyPr/>
          <a:lstStyle/>
          <a:p>
            <a:pPr eaLnBrk="1" hangingPunct="1"/>
            <a:r>
              <a:rPr lang="en-US" smtClean="0"/>
              <a:t>Heterozygotes may exhibit greater fitness than homozygotes</a:t>
            </a:r>
          </a:p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Heterozygote advantage:</a:t>
            </a:r>
            <a:r>
              <a:rPr lang="en-US" smtClean="0"/>
              <a:t>  keep deleterious alleles in a population</a:t>
            </a:r>
          </a:p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Example:</a:t>
            </a:r>
            <a:r>
              <a:rPr lang="en-US" smtClean="0"/>
              <a:t>  Sickle cell anemia  </a:t>
            </a:r>
          </a:p>
          <a:p>
            <a:pPr eaLnBrk="1" hangingPunct="1"/>
            <a:r>
              <a:rPr lang="en-US" smtClean="0"/>
              <a:t>Homozygous recessive phenotype:  exhibit severe anemia </a:t>
            </a:r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sz="4400" b="0" smtClean="0">
                <a:solidFill>
                  <a:srgbClr val="0000FF"/>
                </a:solidFill>
              </a:rPr>
              <a:t>Maintenance of Variation</a:t>
            </a:r>
          </a:p>
        </p:txBody>
      </p:sp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2" t="21719" r="28847" b="36816"/>
          <a:stretch>
            <a:fillRect/>
          </a:stretch>
        </p:blipFill>
        <p:spPr bwMode="auto">
          <a:xfrm>
            <a:off x="4953000" y="4572000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6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Fitness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Physical </a:t>
            </a:r>
            <a:r>
              <a:rPr lang="en-US" dirty="0"/>
              <a:t>traits and behavior that enable an organism to survive and </a:t>
            </a:r>
          </a:p>
          <a:p>
            <a:r>
              <a:rPr lang="en-US" dirty="0" smtClean="0"/>
              <a:t>reproduce</a:t>
            </a:r>
            <a:r>
              <a:rPr lang="en-US" dirty="0"/>
              <a:t>. Gene mutations make some organism more fit, others less fit.  The more</a:t>
            </a:r>
          </a:p>
          <a:p>
            <a:r>
              <a:rPr lang="en-US" dirty="0" smtClean="0"/>
              <a:t> </a:t>
            </a:r>
            <a:r>
              <a:rPr lang="en-US" dirty="0"/>
              <a:t>fit will survive and reproduce. </a:t>
            </a:r>
            <a:r>
              <a:rPr lang="en-US" b="1" dirty="0"/>
              <a:t>Based on Genetics</a:t>
            </a:r>
            <a:r>
              <a:rPr lang="en-US" dirty="0"/>
              <a:t>.  This is the bases of Evolution.</a:t>
            </a:r>
          </a:p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Fitness is a combination of:</a:t>
            </a:r>
            <a:endParaRPr lang="en-US" sz="3600" dirty="0" smtClean="0"/>
          </a:p>
          <a:p>
            <a:pPr lvl="1">
              <a:lnSpc>
                <a:spcPct val="90000"/>
              </a:lnSpc>
            </a:pPr>
            <a:r>
              <a:rPr lang="en-US" sz="3600" dirty="0" smtClean="0"/>
              <a:t>Survival:  how long does an organism live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Mating success: how often it mates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Number of offspring per mating that survive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Fitness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Physical </a:t>
            </a:r>
            <a:r>
              <a:rPr lang="en-US" dirty="0"/>
              <a:t>traits and behavior that enable an organism to survive and </a:t>
            </a:r>
          </a:p>
          <a:p>
            <a:r>
              <a:rPr lang="en-US" dirty="0" smtClean="0"/>
              <a:t>reproduce</a:t>
            </a:r>
            <a:r>
              <a:rPr lang="en-US" dirty="0"/>
              <a:t>. Gene mutations make some organism more fit, others less fit.  The more</a:t>
            </a:r>
          </a:p>
          <a:p>
            <a:r>
              <a:rPr lang="en-US" dirty="0" smtClean="0"/>
              <a:t> </a:t>
            </a:r>
            <a:r>
              <a:rPr lang="en-US" dirty="0"/>
              <a:t>fit will survive and reproduce. </a:t>
            </a:r>
            <a:r>
              <a:rPr lang="en-US" b="1" dirty="0"/>
              <a:t>Based on Genetics</a:t>
            </a:r>
            <a:r>
              <a:rPr lang="en-US" dirty="0"/>
              <a:t>.  This is the bases of Evolution.</a:t>
            </a:r>
          </a:p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Fitness is a combination of:</a:t>
            </a:r>
            <a:endParaRPr lang="en-US" sz="3600" dirty="0" smtClean="0"/>
          </a:p>
          <a:p>
            <a:pPr lvl="1">
              <a:lnSpc>
                <a:spcPct val="90000"/>
              </a:lnSpc>
            </a:pPr>
            <a:r>
              <a:rPr lang="en-US" sz="3600" dirty="0" smtClean="0"/>
              <a:t>Survival:  how long does an organism live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Mating success: how often it mates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Number of offspring per mating that survive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ven master">
  <a:themeElements>
    <a:clrScheme name="raven master 13">
      <a:dk1>
        <a:srgbClr val="000000"/>
      </a:dk1>
      <a:lt1>
        <a:srgbClr val="FFF8D2"/>
      </a:lt1>
      <a:dk2>
        <a:srgbClr val="000000"/>
      </a:dk2>
      <a:lt2>
        <a:srgbClr val="0C0D80"/>
      </a:lt2>
      <a:accent1>
        <a:srgbClr val="1617E3"/>
      </a:accent1>
      <a:accent2>
        <a:srgbClr val="333399"/>
      </a:accent2>
      <a:accent3>
        <a:srgbClr val="FFFBE5"/>
      </a:accent3>
      <a:accent4>
        <a:srgbClr val="000000"/>
      </a:accent4>
      <a:accent5>
        <a:srgbClr val="ABAB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ven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ve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3">
        <a:dk1>
          <a:srgbClr val="000000"/>
        </a:dk1>
        <a:lt1>
          <a:srgbClr val="FFF8D2"/>
        </a:lt1>
        <a:dk2>
          <a:srgbClr val="000000"/>
        </a:dk2>
        <a:lt2>
          <a:srgbClr val="0C0D80"/>
        </a:lt2>
        <a:accent1>
          <a:srgbClr val="1617E3"/>
        </a:accent1>
        <a:accent2>
          <a:srgbClr val="333399"/>
        </a:accent2>
        <a:accent3>
          <a:srgbClr val="FFFBE5"/>
        </a:accent3>
        <a:accent4>
          <a:srgbClr val="000000"/>
        </a:accent4>
        <a:accent5>
          <a:srgbClr val="ABAB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raven master">
  <a:themeElements>
    <a:clrScheme name="raven master 13">
      <a:dk1>
        <a:srgbClr val="000000"/>
      </a:dk1>
      <a:lt1>
        <a:srgbClr val="FFF8D2"/>
      </a:lt1>
      <a:dk2>
        <a:srgbClr val="000000"/>
      </a:dk2>
      <a:lt2>
        <a:srgbClr val="0C0D80"/>
      </a:lt2>
      <a:accent1>
        <a:srgbClr val="1617E3"/>
      </a:accent1>
      <a:accent2>
        <a:srgbClr val="333399"/>
      </a:accent2>
      <a:accent3>
        <a:srgbClr val="FFFBE5"/>
      </a:accent3>
      <a:accent4>
        <a:srgbClr val="000000"/>
      </a:accent4>
      <a:accent5>
        <a:srgbClr val="ABAB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ven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ve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3">
        <a:dk1>
          <a:srgbClr val="000000"/>
        </a:dk1>
        <a:lt1>
          <a:srgbClr val="FFF8D2"/>
        </a:lt1>
        <a:dk2>
          <a:srgbClr val="000000"/>
        </a:dk2>
        <a:lt2>
          <a:srgbClr val="0C0D80"/>
        </a:lt2>
        <a:accent1>
          <a:srgbClr val="1617E3"/>
        </a:accent1>
        <a:accent2>
          <a:srgbClr val="333399"/>
        </a:accent2>
        <a:accent3>
          <a:srgbClr val="FFFBE5"/>
        </a:accent3>
        <a:accent4>
          <a:srgbClr val="000000"/>
        </a:accent4>
        <a:accent5>
          <a:srgbClr val="ABAB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raven master">
  <a:themeElements>
    <a:clrScheme name="raven master 13">
      <a:dk1>
        <a:srgbClr val="000000"/>
      </a:dk1>
      <a:lt1>
        <a:srgbClr val="FFF8D2"/>
      </a:lt1>
      <a:dk2>
        <a:srgbClr val="000000"/>
      </a:dk2>
      <a:lt2>
        <a:srgbClr val="0C0D80"/>
      </a:lt2>
      <a:accent1>
        <a:srgbClr val="1617E3"/>
      </a:accent1>
      <a:accent2>
        <a:srgbClr val="333399"/>
      </a:accent2>
      <a:accent3>
        <a:srgbClr val="FFFBE5"/>
      </a:accent3>
      <a:accent4>
        <a:srgbClr val="000000"/>
      </a:accent4>
      <a:accent5>
        <a:srgbClr val="ABAB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ven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ve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3">
        <a:dk1>
          <a:srgbClr val="000000"/>
        </a:dk1>
        <a:lt1>
          <a:srgbClr val="FFF8D2"/>
        </a:lt1>
        <a:dk2>
          <a:srgbClr val="000000"/>
        </a:dk2>
        <a:lt2>
          <a:srgbClr val="0C0D80"/>
        </a:lt2>
        <a:accent1>
          <a:srgbClr val="1617E3"/>
        </a:accent1>
        <a:accent2>
          <a:srgbClr val="333399"/>
        </a:accent2>
        <a:accent3>
          <a:srgbClr val="FFFBE5"/>
        </a:accent3>
        <a:accent4>
          <a:srgbClr val="000000"/>
        </a:accent4>
        <a:accent5>
          <a:srgbClr val="ABAB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raven master">
  <a:themeElements>
    <a:clrScheme name="raven master 13">
      <a:dk1>
        <a:srgbClr val="000000"/>
      </a:dk1>
      <a:lt1>
        <a:srgbClr val="FFF8D2"/>
      </a:lt1>
      <a:dk2>
        <a:srgbClr val="000000"/>
      </a:dk2>
      <a:lt2>
        <a:srgbClr val="0C0D80"/>
      </a:lt2>
      <a:accent1>
        <a:srgbClr val="1617E3"/>
      </a:accent1>
      <a:accent2>
        <a:srgbClr val="333399"/>
      </a:accent2>
      <a:accent3>
        <a:srgbClr val="FFFBE5"/>
      </a:accent3>
      <a:accent4>
        <a:srgbClr val="000000"/>
      </a:accent4>
      <a:accent5>
        <a:srgbClr val="ABAB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ven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ve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3">
        <a:dk1>
          <a:srgbClr val="000000"/>
        </a:dk1>
        <a:lt1>
          <a:srgbClr val="FFF8D2"/>
        </a:lt1>
        <a:dk2>
          <a:srgbClr val="000000"/>
        </a:dk2>
        <a:lt2>
          <a:srgbClr val="0C0D80"/>
        </a:lt2>
        <a:accent1>
          <a:srgbClr val="1617E3"/>
        </a:accent1>
        <a:accent2>
          <a:srgbClr val="333399"/>
        </a:accent2>
        <a:accent3>
          <a:srgbClr val="FFFBE5"/>
        </a:accent3>
        <a:accent4>
          <a:srgbClr val="000000"/>
        </a:accent4>
        <a:accent5>
          <a:srgbClr val="ABAB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2708</Words>
  <Application>Microsoft Office PowerPoint</Application>
  <PresentationFormat>On-screen Show (4:3)</PresentationFormat>
  <Paragraphs>417</Paragraphs>
  <Slides>101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101</vt:i4>
      </vt:variant>
    </vt:vector>
  </HeadingPairs>
  <TitlesOfParts>
    <vt:vector size="113" baseType="lpstr">
      <vt:lpstr>ＭＳ Ｐゴシック</vt:lpstr>
      <vt:lpstr>Arial</vt:lpstr>
      <vt:lpstr>Calibri</vt:lpstr>
      <vt:lpstr>Constantia</vt:lpstr>
      <vt:lpstr>Times</vt:lpstr>
      <vt:lpstr>Times New Roman</vt:lpstr>
      <vt:lpstr>Wingdings</vt:lpstr>
      <vt:lpstr>Wingdings 2</vt:lpstr>
      <vt:lpstr>raven master</vt:lpstr>
      <vt:lpstr>3_raven master</vt:lpstr>
      <vt:lpstr>6_raven master</vt:lpstr>
      <vt:lpstr>7_raven master</vt:lpstr>
      <vt:lpstr>Evolution Ch 22 and 23</vt:lpstr>
      <vt:lpstr>PowerPoint Presentation</vt:lpstr>
      <vt:lpstr>PowerPoint Presentation</vt:lpstr>
      <vt:lpstr>Ideas that helped Shape Darwin</vt:lpstr>
      <vt:lpstr>Ideas that helped Shape Darwin</vt:lpstr>
      <vt:lpstr>PowerPoint Presentation</vt:lpstr>
      <vt:lpstr>Early Ideas of Evolution</vt:lpstr>
      <vt:lpstr>PowerPoint Presentation</vt:lpstr>
      <vt:lpstr>Ideas that helped Shape Darwin</vt:lpstr>
      <vt:lpstr>PowerPoint Presentation</vt:lpstr>
      <vt:lpstr>Charles Darwin:</vt:lpstr>
      <vt:lpstr>Darwin's Travel</vt:lpstr>
      <vt:lpstr>Voyage of the Beagle</vt:lpstr>
      <vt:lpstr>Galapagos Islands</vt:lpstr>
      <vt:lpstr>Galapagos Islands</vt:lpstr>
      <vt:lpstr>PowerPoint Presentation</vt:lpstr>
      <vt:lpstr>Darwin’s Finch Collection</vt:lpstr>
      <vt:lpstr>Finches</vt:lpstr>
      <vt:lpstr>PowerPoint Presentation</vt:lpstr>
      <vt:lpstr>PowerPoint Presentation</vt:lpstr>
      <vt:lpstr>Darwin’s Focus on Adaptation</vt:lpstr>
      <vt:lpstr>Natural Selection</vt:lpstr>
      <vt:lpstr>Natural selection</vt:lpstr>
      <vt:lpstr>PowerPoint Presentation</vt:lpstr>
      <vt:lpstr>PowerPoint Presentation</vt:lpstr>
      <vt:lpstr>PowerPoint Presentation</vt:lpstr>
      <vt:lpstr>Descent With Modification</vt:lpstr>
      <vt:lpstr>PowerPoint Presentation</vt:lpstr>
      <vt:lpstr>Evidence For Evolution</vt:lpstr>
      <vt:lpstr>Fossils Evidence</vt:lpstr>
      <vt:lpstr>PowerPoint Presentation</vt:lpstr>
      <vt:lpstr>Mass Extictions</vt:lpstr>
      <vt:lpstr>First plants </vt:lpstr>
      <vt:lpstr>First Animals</vt:lpstr>
      <vt:lpstr>Paleozoic Era:    (544 - 245 millions years ago)</vt:lpstr>
      <vt:lpstr>PowerPoint Presentation</vt:lpstr>
      <vt:lpstr>PowerPoint Presentation</vt:lpstr>
      <vt:lpstr>PowerPoint Presentation</vt:lpstr>
      <vt:lpstr>PowerPoint Presentation</vt:lpstr>
      <vt:lpstr>Punctuated Equilibrium</vt:lpstr>
      <vt:lpstr> Darwin’s theory for how long necks evolved in giraffes </vt:lpstr>
      <vt:lpstr>PowerPoint Presentation</vt:lpstr>
      <vt:lpstr>Evidence for Evolution:</vt:lpstr>
      <vt:lpstr>Therefore, if humans can create substantial change over short time, nature can over long time.</vt:lpstr>
      <vt:lpstr>Evidence for Evolution: 1. Direct Observations</vt:lpstr>
      <vt:lpstr>The Rise of MRSA (methicillin-resistant Staphylococcus aureus)</vt:lpstr>
      <vt:lpstr>Evidence That Suports Darwin’s Theory:</vt:lpstr>
      <vt:lpstr>Evidence for Evolution: 2. Homology</vt:lpstr>
      <vt:lpstr>Homologous Structures</vt:lpstr>
      <vt:lpstr>PowerPoint Presentation</vt:lpstr>
      <vt:lpstr>Convergent Evolution</vt:lpstr>
      <vt:lpstr>PowerPoint Presentation</vt:lpstr>
      <vt:lpstr>PowerPoint Presentation</vt:lpstr>
      <vt:lpstr>PowerPoint Presentation</vt:lpstr>
      <vt:lpstr>Post-Darwin Evolution Evidence</vt:lpstr>
      <vt:lpstr>PowerPoint Presentation</vt:lpstr>
      <vt:lpstr>PowerPoint Presentation</vt:lpstr>
      <vt:lpstr>Embryonic Stages</vt:lpstr>
      <vt:lpstr>PowerPoint Presentation</vt:lpstr>
      <vt:lpstr>Post-Darwin Evolution Evidence</vt:lpstr>
      <vt:lpstr>Evidence for Evolution: 3. Fossil Record</vt:lpstr>
      <vt:lpstr>PowerPoint Presentation</vt:lpstr>
      <vt:lpstr>PowerPoint Presentation</vt:lpstr>
      <vt:lpstr> Evolutionary Tree: A linear chart showing how species might be related.   </vt:lpstr>
      <vt:lpstr>Evolutionary Tree</vt:lpstr>
      <vt:lpstr>PowerPoint Presentation</vt:lpstr>
      <vt:lpstr> Adaptive Radiation:  One species evolved into many different species. </vt:lpstr>
      <vt:lpstr>Adaptive Radiation</vt:lpstr>
      <vt:lpstr>Evidence for Evolution: 4. Biogeography</vt:lpstr>
      <vt:lpstr>Island Biogeography</vt:lpstr>
      <vt:lpstr>Galapagos Tortoises</vt:lpstr>
      <vt:lpstr>Biogeographic Isolation</vt:lpstr>
      <vt:lpstr>PowerPoint Presentation</vt:lpstr>
      <vt:lpstr>Endosymbiosis </vt:lpstr>
      <vt:lpstr>Endosymbiosis </vt:lpstr>
      <vt:lpstr>PowerPoint Presentation</vt:lpstr>
      <vt:lpstr>PowerPoint Presentation</vt:lpstr>
      <vt:lpstr>Chapter 23 Evolution Of Populations</vt:lpstr>
      <vt:lpstr>PowerPoint Presentation</vt:lpstr>
      <vt:lpstr>PowerPoint Presentation</vt:lpstr>
      <vt:lpstr>Maintenance of Variation</vt:lpstr>
      <vt:lpstr>Maintenance of Variation</vt:lpstr>
      <vt:lpstr>Hardy-Weinberg Principle </vt:lpstr>
      <vt:lpstr>Hardy-Weinberg Principle</vt:lpstr>
      <vt:lpstr>Hardy-Weinberg Principle</vt:lpstr>
      <vt:lpstr>PowerPoint Presentation</vt:lpstr>
      <vt:lpstr>A population not in Hardy-Weinberg equilibrium indicates that one or more of the five evolutionary agents are operating in a population</vt:lpstr>
      <vt:lpstr>PowerPoint Presentation</vt:lpstr>
      <vt:lpstr>PowerPoint Presentation</vt:lpstr>
      <vt:lpstr>PowerPoint Presentation</vt:lpstr>
      <vt:lpstr>Genetic Drift</vt:lpstr>
      <vt:lpstr>PowerPoint Presentation</vt:lpstr>
      <vt:lpstr>PowerPoint Presentation</vt:lpstr>
      <vt:lpstr>Speciation </vt:lpstr>
      <vt:lpstr>PowerPoint Presentation</vt:lpstr>
      <vt:lpstr>PowerPoint Presentation</vt:lpstr>
      <vt:lpstr>Maintenance of Variation</vt:lpstr>
      <vt:lpstr>Fitness:</vt:lpstr>
      <vt:lpstr>Fitness:</vt:lpstr>
      <vt:lpstr>PowerPoint Presentation</vt:lpstr>
      <vt:lpstr>Isolation can happen by...... </vt:lpstr>
    </vt:vector>
  </TitlesOfParts>
  <Company>ISD11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</dc:title>
  <dc:creator>bhs</dc:creator>
  <cp:lastModifiedBy>McKenzie, Peter</cp:lastModifiedBy>
  <cp:revision>162</cp:revision>
  <dcterms:created xsi:type="dcterms:W3CDTF">2009-04-16T15:07:30Z</dcterms:created>
  <dcterms:modified xsi:type="dcterms:W3CDTF">2018-04-10T13:38:14Z</dcterms:modified>
</cp:coreProperties>
</file>